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Calibri (MS)" charset="1" panose="020F0502020204030204"/>
      <p:regular r:id="rId23"/>
    </p:embeddedFont>
    <p:embeddedFont>
      <p:font typeface="Calibri (MS) Bold" charset="1" panose="020F0702030404030204"/>
      <p:regular r:id="rId24"/>
    </p:embeddedFont>
    <p:embeddedFont>
      <p:font typeface="Arimo" charset="1" panose="020B0604020202020204"/>
      <p:regular r:id="rId25"/>
    </p:embeddedFont>
    <p:embeddedFont>
      <p:font typeface="League Spartan"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6.png" Type="http://schemas.openxmlformats.org/officeDocument/2006/relationships/image"/><Relationship Id="rId5" Target="https://www.pdichile.cl/centro-de-prensa/detalle-prensa/2022/03/23/verano-2022-suben-estafas-en-arriendo-de-casas"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71181" y="0"/>
            <a:ext cx="5735003" cy="10287000"/>
          </a:xfrm>
          <a:custGeom>
            <a:avLst/>
            <a:gdLst/>
            <a:ahLst/>
            <a:cxnLst/>
            <a:rect r="r" b="b" t="t" l="l"/>
            <a:pathLst>
              <a:path h="10287000" w="5735003">
                <a:moveTo>
                  <a:pt x="0" y="0"/>
                </a:moveTo>
                <a:lnTo>
                  <a:pt x="5735003" y="0"/>
                </a:lnTo>
                <a:lnTo>
                  <a:pt x="5735003" y="10287000"/>
                </a:lnTo>
                <a:lnTo>
                  <a:pt x="0" y="10287000"/>
                </a:lnTo>
                <a:lnTo>
                  <a:pt x="0" y="0"/>
                </a:lnTo>
                <a:close/>
              </a:path>
            </a:pathLst>
          </a:custGeom>
          <a:blipFill>
            <a:blip r:embed="rId2"/>
            <a:stretch>
              <a:fillRect l="0" t="0" r="0" b="0"/>
            </a:stretch>
          </a:blipFill>
        </p:spPr>
      </p:sp>
      <p:sp>
        <p:nvSpPr>
          <p:cNvPr name="Freeform 3" id="3"/>
          <p:cNvSpPr/>
          <p:nvPr/>
        </p:nvSpPr>
        <p:spPr>
          <a:xfrm flipH="true" flipV="false" rot="0">
            <a:off x="14203848" y="0"/>
            <a:ext cx="5786438" cy="10287000"/>
          </a:xfrm>
          <a:custGeom>
            <a:avLst/>
            <a:gdLst/>
            <a:ahLst/>
            <a:cxnLst/>
            <a:rect r="r" b="b" t="t" l="l"/>
            <a:pathLst>
              <a:path h="10287000" w="5786438">
                <a:moveTo>
                  <a:pt x="5786437" y="0"/>
                </a:moveTo>
                <a:lnTo>
                  <a:pt x="0" y="0"/>
                </a:lnTo>
                <a:lnTo>
                  <a:pt x="0" y="10287000"/>
                </a:lnTo>
                <a:lnTo>
                  <a:pt x="5786437" y="10287000"/>
                </a:lnTo>
                <a:lnTo>
                  <a:pt x="5786437" y="0"/>
                </a:lnTo>
                <a:close/>
              </a:path>
            </a:pathLst>
          </a:custGeom>
          <a:blipFill>
            <a:blip r:embed="rId3"/>
            <a:stretch>
              <a:fillRect l="0" t="0" r="0" b="0"/>
            </a:stretch>
          </a:blipFill>
        </p:spPr>
      </p:sp>
      <p:sp>
        <p:nvSpPr>
          <p:cNvPr name="Freeform 4" id="4"/>
          <p:cNvSpPr/>
          <p:nvPr/>
        </p:nvSpPr>
        <p:spPr>
          <a:xfrm flipH="false" flipV="false" rot="0">
            <a:off x="5562236" y="182425"/>
            <a:ext cx="6873298" cy="1692550"/>
          </a:xfrm>
          <a:custGeom>
            <a:avLst/>
            <a:gdLst/>
            <a:ahLst/>
            <a:cxnLst/>
            <a:rect r="r" b="b" t="t" l="l"/>
            <a:pathLst>
              <a:path h="1692550" w="6873298">
                <a:moveTo>
                  <a:pt x="0" y="0"/>
                </a:moveTo>
                <a:lnTo>
                  <a:pt x="6873298" y="0"/>
                </a:lnTo>
                <a:lnTo>
                  <a:pt x="6873298" y="1692550"/>
                </a:lnTo>
                <a:lnTo>
                  <a:pt x="0" y="1692550"/>
                </a:lnTo>
                <a:lnTo>
                  <a:pt x="0" y="0"/>
                </a:lnTo>
                <a:close/>
              </a:path>
            </a:pathLst>
          </a:custGeom>
          <a:blipFill>
            <a:blip r:embed="rId4"/>
            <a:stretch>
              <a:fillRect l="0" t="0" r="0" b="0"/>
            </a:stretch>
          </a:blipFill>
        </p:spPr>
      </p:sp>
      <p:grpSp>
        <p:nvGrpSpPr>
          <p:cNvPr name="Group 5" id="5"/>
          <p:cNvGrpSpPr/>
          <p:nvPr/>
        </p:nvGrpSpPr>
        <p:grpSpPr>
          <a:xfrm rot="0">
            <a:off x="5153243" y="4289370"/>
            <a:ext cx="7691285" cy="3109522"/>
            <a:chOff x="0" y="0"/>
            <a:chExt cx="10255046" cy="4146029"/>
          </a:xfrm>
        </p:grpSpPr>
        <p:sp>
          <p:nvSpPr>
            <p:cNvPr name="TextBox 6" id="6"/>
            <p:cNvSpPr txBox="true"/>
            <p:nvPr/>
          </p:nvSpPr>
          <p:spPr>
            <a:xfrm rot="0">
              <a:off x="2072174" y="28575"/>
              <a:ext cx="6504843" cy="694529"/>
            </a:xfrm>
            <a:prstGeom prst="rect">
              <a:avLst/>
            </a:prstGeom>
          </p:spPr>
          <p:txBody>
            <a:bodyPr anchor="t" rtlCol="false" tIns="0" lIns="0" bIns="0" rIns="0">
              <a:spAutoFit/>
            </a:bodyPr>
            <a:lstStyle/>
            <a:p>
              <a:pPr algn="ctr">
                <a:lnSpc>
                  <a:spcPts val="4097"/>
                </a:lnSpc>
              </a:pPr>
            </a:p>
          </p:txBody>
        </p:sp>
        <p:sp>
          <p:nvSpPr>
            <p:cNvPr name="TextBox 7" id="7"/>
            <p:cNvSpPr txBox="true"/>
            <p:nvPr/>
          </p:nvSpPr>
          <p:spPr>
            <a:xfrm rot="0">
              <a:off x="0" y="933610"/>
              <a:ext cx="10255046" cy="3212419"/>
            </a:xfrm>
            <a:prstGeom prst="rect">
              <a:avLst/>
            </a:prstGeom>
          </p:spPr>
          <p:txBody>
            <a:bodyPr anchor="t" rtlCol="false" tIns="0" lIns="0" bIns="0" rIns="0">
              <a:spAutoFit/>
            </a:bodyPr>
            <a:lstStyle/>
            <a:p>
              <a:pPr algn="ctr">
                <a:lnSpc>
                  <a:spcPts val="8963"/>
                </a:lnSpc>
              </a:pPr>
              <a:r>
                <a:rPr lang="en-US" sz="7794">
                  <a:solidFill>
                    <a:srgbClr val="02172B"/>
                  </a:solidFill>
                  <a:latin typeface="Calibri (MS)"/>
                  <a:ea typeface="Calibri (MS)"/>
                  <a:cs typeface="Calibri (MS)"/>
                  <a:sym typeface="Calibri (MS)"/>
                </a:rPr>
                <a:t>PROYECTO</a:t>
              </a:r>
            </a:p>
            <a:p>
              <a:pPr algn="ctr">
                <a:lnSpc>
                  <a:spcPts val="8963"/>
                </a:lnSpc>
              </a:pPr>
              <a:r>
                <a:rPr lang="en-US" sz="7794">
                  <a:solidFill>
                    <a:srgbClr val="02172B"/>
                  </a:solidFill>
                  <a:latin typeface="Calibri (MS)"/>
                  <a:ea typeface="Calibri (MS)"/>
                  <a:cs typeface="Calibri (MS)"/>
                  <a:sym typeface="Calibri (MS)"/>
                </a:rPr>
                <a:t>APT</a:t>
              </a:r>
            </a:p>
          </p:txBody>
        </p:sp>
      </p:grpSp>
      <p:sp>
        <p:nvSpPr>
          <p:cNvPr name="TextBox 8" id="8"/>
          <p:cNvSpPr txBox="true"/>
          <p:nvPr/>
        </p:nvSpPr>
        <p:spPr>
          <a:xfrm rot="0">
            <a:off x="6966794" y="2528583"/>
            <a:ext cx="4271303" cy="2090317"/>
          </a:xfrm>
          <a:prstGeom prst="rect">
            <a:avLst/>
          </a:prstGeom>
        </p:spPr>
        <p:txBody>
          <a:bodyPr anchor="t" rtlCol="false" tIns="0" lIns="0" bIns="0" rIns="0">
            <a:spAutoFit/>
          </a:bodyPr>
          <a:lstStyle/>
          <a:p>
            <a:pPr algn="ctr">
              <a:lnSpc>
                <a:spcPts val="15253"/>
              </a:lnSpc>
            </a:pPr>
            <a:r>
              <a:rPr lang="en-US" sz="10895" b="true">
                <a:solidFill>
                  <a:srgbClr val="000000"/>
                </a:solidFill>
                <a:latin typeface="Calibri (MS) Bold"/>
                <a:ea typeface="Calibri (MS) Bold"/>
                <a:cs typeface="Calibri (MS) Bold"/>
                <a:sym typeface="Calibri (MS) Bold"/>
              </a:rPr>
              <a:t>URoom</a:t>
            </a:r>
          </a:p>
        </p:txBody>
      </p:sp>
      <p:sp>
        <p:nvSpPr>
          <p:cNvPr name="Freeform 9" id="9"/>
          <p:cNvSpPr/>
          <p:nvPr/>
        </p:nvSpPr>
        <p:spPr>
          <a:xfrm flipH="false" flipV="false" rot="0">
            <a:off x="6204303" y="2658959"/>
            <a:ext cx="1524983" cy="1269548"/>
          </a:xfrm>
          <a:custGeom>
            <a:avLst/>
            <a:gdLst/>
            <a:ahLst/>
            <a:cxnLst/>
            <a:rect r="r" b="b" t="t" l="l"/>
            <a:pathLst>
              <a:path h="1269548" w="1524983">
                <a:moveTo>
                  <a:pt x="0" y="0"/>
                </a:moveTo>
                <a:lnTo>
                  <a:pt x="1524983" y="0"/>
                </a:lnTo>
                <a:lnTo>
                  <a:pt x="1524983" y="1269548"/>
                </a:lnTo>
                <a:lnTo>
                  <a:pt x="0" y="1269548"/>
                </a:lnTo>
                <a:lnTo>
                  <a:pt x="0" y="0"/>
                </a:lnTo>
                <a:close/>
              </a:path>
            </a:pathLst>
          </a:custGeom>
          <a:blipFill>
            <a:blip r:embed="rId5"/>
            <a:stretch>
              <a:fillRect l="0" t="0" r="0" b="0"/>
            </a:stretch>
          </a:blipFill>
        </p:spPr>
      </p:sp>
      <p:sp>
        <p:nvSpPr>
          <p:cNvPr name="TextBox 10" id="10"/>
          <p:cNvSpPr txBox="true"/>
          <p:nvPr/>
        </p:nvSpPr>
        <p:spPr>
          <a:xfrm rot="0">
            <a:off x="5298358" y="8075167"/>
            <a:ext cx="7401055" cy="1617942"/>
          </a:xfrm>
          <a:prstGeom prst="rect">
            <a:avLst/>
          </a:prstGeom>
        </p:spPr>
        <p:txBody>
          <a:bodyPr anchor="t" rtlCol="false" tIns="0" lIns="0" bIns="0" rIns="0">
            <a:spAutoFit/>
          </a:bodyPr>
          <a:lstStyle/>
          <a:p>
            <a:pPr algn="l">
              <a:lnSpc>
                <a:spcPts val="4142"/>
              </a:lnSpc>
            </a:pPr>
            <a:r>
              <a:rPr lang="en-US" sz="3068" b="true">
                <a:solidFill>
                  <a:srgbClr val="000000"/>
                </a:solidFill>
                <a:latin typeface="Calibri (MS) Bold"/>
                <a:ea typeface="Calibri (MS) Bold"/>
                <a:cs typeface="Calibri (MS) Bold"/>
                <a:sym typeface="Calibri (MS) Bold"/>
              </a:rPr>
              <a:t>INTEGRANTES:        IVÁN DUARTE</a:t>
            </a:r>
          </a:p>
          <a:p>
            <a:pPr algn="l">
              <a:lnSpc>
                <a:spcPts val="4142"/>
              </a:lnSpc>
            </a:pPr>
            <a:r>
              <a:rPr lang="en-US" sz="3068" b="true">
                <a:solidFill>
                  <a:srgbClr val="000000"/>
                </a:solidFill>
                <a:latin typeface="Calibri (MS) Bold"/>
                <a:ea typeface="Calibri (MS) Bold"/>
                <a:cs typeface="Calibri (MS) Bold"/>
                <a:sym typeface="Calibri (MS) Bold"/>
              </a:rPr>
              <a:t>                                   BENJAMÍN SALAS</a:t>
            </a:r>
          </a:p>
          <a:p>
            <a:pPr algn="l">
              <a:lnSpc>
                <a:spcPts val="4142"/>
              </a:lnSpc>
            </a:pPr>
            <a:r>
              <a:rPr lang="en-US" sz="3068" b="true">
                <a:solidFill>
                  <a:srgbClr val="000000"/>
                </a:solidFill>
                <a:latin typeface="Calibri (MS) Bold"/>
                <a:ea typeface="Calibri (MS) Bold"/>
                <a:cs typeface="Calibri (MS) Bold"/>
                <a:sym typeface="Calibri (MS) Bold"/>
              </a:rPr>
              <a:t>                                   NICOL SÁNCHEZ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3343337" y="0"/>
            <a:ext cx="5786438" cy="10287000"/>
          </a:xfrm>
          <a:custGeom>
            <a:avLst/>
            <a:gdLst/>
            <a:ahLst/>
            <a:cxnLst/>
            <a:rect r="r" b="b" t="t" l="l"/>
            <a:pathLst>
              <a:path h="10287000" w="5786438">
                <a:moveTo>
                  <a:pt x="0" y="10287000"/>
                </a:moveTo>
                <a:lnTo>
                  <a:pt x="5786437" y="10287000"/>
                </a:lnTo>
                <a:lnTo>
                  <a:pt x="5786437" y="0"/>
                </a:lnTo>
                <a:lnTo>
                  <a:pt x="0" y="0"/>
                </a:lnTo>
                <a:lnTo>
                  <a:pt x="0" y="10287000"/>
                </a:lnTo>
                <a:close/>
              </a:path>
            </a:pathLst>
          </a:custGeom>
          <a:blipFill>
            <a:blip r:embed="rId2"/>
            <a:stretch>
              <a:fillRect l="0" t="0" r="0" b="0"/>
            </a:stretch>
          </a:blipFill>
        </p:spPr>
      </p:sp>
      <p:sp>
        <p:nvSpPr>
          <p:cNvPr name="Freeform 3" id="3"/>
          <p:cNvSpPr/>
          <p:nvPr/>
        </p:nvSpPr>
        <p:spPr>
          <a:xfrm flipH="false" flipV="false" rot="0">
            <a:off x="875757" y="-317021"/>
            <a:ext cx="16536485" cy="10604021"/>
          </a:xfrm>
          <a:custGeom>
            <a:avLst/>
            <a:gdLst/>
            <a:ahLst/>
            <a:cxnLst/>
            <a:rect r="r" b="b" t="t" l="l"/>
            <a:pathLst>
              <a:path h="10604021" w="16536485">
                <a:moveTo>
                  <a:pt x="0" y="0"/>
                </a:moveTo>
                <a:lnTo>
                  <a:pt x="16536486" y="0"/>
                </a:lnTo>
                <a:lnTo>
                  <a:pt x="16536486" y="10604021"/>
                </a:lnTo>
                <a:lnTo>
                  <a:pt x="0" y="10604021"/>
                </a:lnTo>
                <a:lnTo>
                  <a:pt x="0" y="0"/>
                </a:lnTo>
                <a:close/>
              </a:path>
            </a:pathLst>
          </a:custGeom>
          <a:blipFill>
            <a:blip r:embed="rId3"/>
            <a:stretch>
              <a:fillRect l="0" t="0" r="0" b="0"/>
            </a:stretch>
          </a:blipFill>
        </p:spPr>
      </p:sp>
      <p:sp>
        <p:nvSpPr>
          <p:cNvPr name="TextBox 4" id="4"/>
          <p:cNvSpPr txBox="true"/>
          <p:nvPr/>
        </p:nvSpPr>
        <p:spPr>
          <a:xfrm rot="0">
            <a:off x="1028700" y="-64757"/>
            <a:ext cx="3367063" cy="803740"/>
          </a:xfrm>
          <a:prstGeom prst="rect">
            <a:avLst/>
          </a:prstGeom>
        </p:spPr>
        <p:txBody>
          <a:bodyPr anchor="t" rtlCol="false" tIns="0" lIns="0" bIns="0" rIns="0">
            <a:spAutoFit/>
          </a:bodyPr>
          <a:lstStyle/>
          <a:p>
            <a:pPr algn="l">
              <a:lnSpc>
                <a:spcPts val="5817"/>
              </a:lnSpc>
            </a:pPr>
            <a:r>
              <a:rPr lang="en-US" sz="4308" b="true">
                <a:solidFill>
                  <a:srgbClr val="000000"/>
                </a:solidFill>
                <a:latin typeface="Calibri (MS) Bold"/>
                <a:ea typeface="Calibri (MS) Bold"/>
                <a:cs typeface="Calibri (MS) Bold"/>
                <a:sym typeface="Calibri (MS) Bold"/>
              </a:rPr>
              <a:t>Arquitectura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5613" y="-100292"/>
            <a:ext cx="5735003" cy="10287000"/>
          </a:xfrm>
          <a:custGeom>
            <a:avLst/>
            <a:gdLst/>
            <a:ahLst/>
            <a:cxnLst/>
            <a:rect r="r" b="b" t="t" l="l"/>
            <a:pathLst>
              <a:path h="10287000" w="5735003">
                <a:moveTo>
                  <a:pt x="0" y="0"/>
                </a:moveTo>
                <a:lnTo>
                  <a:pt x="5735003" y="0"/>
                </a:lnTo>
                <a:lnTo>
                  <a:pt x="5735003"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541791" y="3277273"/>
            <a:ext cx="12461738" cy="7009727"/>
          </a:xfrm>
          <a:custGeom>
            <a:avLst/>
            <a:gdLst/>
            <a:ahLst/>
            <a:cxnLst/>
            <a:rect r="r" b="b" t="t" l="l"/>
            <a:pathLst>
              <a:path h="7009727" w="12461738">
                <a:moveTo>
                  <a:pt x="0" y="0"/>
                </a:moveTo>
                <a:lnTo>
                  <a:pt x="12461737" y="0"/>
                </a:lnTo>
                <a:lnTo>
                  <a:pt x="12461737" y="7009727"/>
                </a:lnTo>
                <a:lnTo>
                  <a:pt x="0" y="7009727"/>
                </a:lnTo>
                <a:lnTo>
                  <a:pt x="0" y="0"/>
                </a:lnTo>
                <a:close/>
              </a:path>
            </a:pathLst>
          </a:custGeom>
          <a:blipFill>
            <a:blip r:embed="rId3"/>
            <a:stretch>
              <a:fillRect l="0" t="0" r="0" b="0"/>
            </a:stretch>
          </a:blipFill>
        </p:spPr>
      </p:sp>
      <p:sp>
        <p:nvSpPr>
          <p:cNvPr name="TextBox 4" id="4"/>
          <p:cNvSpPr txBox="true"/>
          <p:nvPr/>
        </p:nvSpPr>
        <p:spPr>
          <a:xfrm rot="0">
            <a:off x="6745599" y="-18832"/>
            <a:ext cx="4320629"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Metodología</a:t>
            </a:r>
          </a:p>
        </p:txBody>
      </p:sp>
      <p:sp>
        <p:nvSpPr>
          <p:cNvPr name="TextBox 5" id="5"/>
          <p:cNvSpPr txBox="true"/>
          <p:nvPr/>
        </p:nvSpPr>
        <p:spPr>
          <a:xfrm rot="0">
            <a:off x="4086931" y="1255810"/>
            <a:ext cx="10810726" cy="2483997"/>
          </a:xfrm>
          <a:prstGeom prst="rect">
            <a:avLst/>
          </a:prstGeom>
        </p:spPr>
        <p:txBody>
          <a:bodyPr anchor="t" rtlCol="false" tIns="0" lIns="0" bIns="0" rIns="0">
            <a:spAutoFit/>
          </a:bodyPr>
          <a:lstStyle/>
          <a:p>
            <a:pPr algn="just" marL="778631" indent="-389315" lvl="1">
              <a:lnSpc>
                <a:spcPts val="4868"/>
              </a:lnSpc>
              <a:buFont typeface="Arial"/>
              <a:buChar char="•"/>
            </a:pPr>
            <a:r>
              <a:rPr lang="en-US" sz="3606">
                <a:solidFill>
                  <a:srgbClr val="000000"/>
                </a:solidFill>
                <a:latin typeface="Calibri (MS)"/>
                <a:ea typeface="Calibri (MS)"/>
                <a:cs typeface="Calibri (MS)"/>
                <a:sym typeface="Calibri (MS)"/>
              </a:rPr>
              <a:t>Ágil con Scrum.</a:t>
            </a:r>
          </a:p>
          <a:p>
            <a:pPr algn="just" marL="778631" indent="-389315" lvl="1">
              <a:lnSpc>
                <a:spcPts val="4868"/>
              </a:lnSpc>
              <a:buFont typeface="Arial"/>
              <a:buChar char="•"/>
            </a:pPr>
            <a:r>
              <a:rPr lang="en-US" sz="3606">
                <a:solidFill>
                  <a:srgbClr val="000000"/>
                </a:solidFill>
                <a:latin typeface="Calibri (MS)"/>
                <a:ea typeface="Calibri (MS)"/>
                <a:cs typeface="Calibri (MS)"/>
                <a:sym typeface="Calibri (MS)"/>
              </a:rPr>
              <a:t>Entregables iterativos al final de cada sprint.</a:t>
            </a:r>
          </a:p>
          <a:p>
            <a:pPr algn="just" marL="778631" indent="-389315" lvl="1">
              <a:lnSpc>
                <a:spcPts val="4868"/>
              </a:lnSpc>
              <a:buFont typeface="Arial"/>
              <a:buChar char="•"/>
            </a:pPr>
            <a:r>
              <a:rPr lang="en-US" sz="3606">
                <a:solidFill>
                  <a:srgbClr val="000000"/>
                </a:solidFill>
                <a:latin typeface="Calibri (MS)"/>
                <a:ea typeface="Calibri (MS)"/>
                <a:cs typeface="Calibri (MS)"/>
                <a:sym typeface="Calibri (MS)"/>
              </a:rPr>
              <a:t>Uso de </a:t>
            </a:r>
            <a:r>
              <a:rPr lang="en-US" b="true" sz="3606">
                <a:solidFill>
                  <a:srgbClr val="000000"/>
                </a:solidFill>
                <a:latin typeface="Calibri (MS) Bold"/>
                <a:ea typeface="Calibri (MS) Bold"/>
                <a:cs typeface="Calibri (MS) Bold"/>
                <a:sym typeface="Calibri (MS) Bold"/>
              </a:rPr>
              <a:t>Jira </a:t>
            </a:r>
            <a:r>
              <a:rPr lang="en-US" sz="3606">
                <a:solidFill>
                  <a:srgbClr val="000000"/>
                </a:solidFill>
                <a:latin typeface="Calibri (MS)"/>
                <a:ea typeface="Calibri (MS)"/>
                <a:cs typeface="Calibri (MS)"/>
                <a:sym typeface="Calibri (MS)"/>
              </a:rPr>
              <a:t>para gestión de backlog, épicas e historias.</a:t>
            </a:r>
          </a:p>
          <a:p>
            <a:pPr algn="ctr">
              <a:lnSpc>
                <a:spcPts val="4868"/>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32873" y="4194282"/>
            <a:ext cx="3379455" cy="337945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4" id="4"/>
          <p:cNvGrpSpPr/>
          <p:nvPr/>
        </p:nvGrpSpPr>
        <p:grpSpPr>
          <a:xfrm rot="0">
            <a:off x="7554564" y="4065291"/>
            <a:ext cx="3150217" cy="3379455"/>
            <a:chOff x="0" y="0"/>
            <a:chExt cx="757665" cy="812800"/>
          </a:xfrm>
        </p:grpSpPr>
        <p:sp>
          <p:nvSpPr>
            <p:cNvPr name="Freeform 5" id="5"/>
            <p:cNvSpPr/>
            <p:nvPr/>
          </p:nvSpPr>
          <p:spPr>
            <a:xfrm flipH="false" flipV="false" rot="0">
              <a:off x="0" y="0"/>
              <a:ext cx="757665" cy="812800"/>
            </a:xfrm>
            <a:custGeom>
              <a:avLst/>
              <a:gdLst/>
              <a:ahLst/>
              <a:cxnLst/>
              <a:rect r="r" b="b" t="t" l="l"/>
              <a:pathLst>
                <a:path h="812800" w="757665">
                  <a:moveTo>
                    <a:pt x="378833" y="0"/>
                  </a:moveTo>
                  <a:cubicBezTo>
                    <a:pt x="169609" y="0"/>
                    <a:pt x="0" y="181951"/>
                    <a:pt x="0" y="406400"/>
                  </a:cubicBezTo>
                  <a:cubicBezTo>
                    <a:pt x="0" y="630849"/>
                    <a:pt x="169609" y="812800"/>
                    <a:pt x="378833" y="812800"/>
                  </a:cubicBezTo>
                  <a:cubicBezTo>
                    <a:pt x="588056" y="812800"/>
                    <a:pt x="757665" y="630849"/>
                    <a:pt x="757665" y="406400"/>
                  </a:cubicBezTo>
                  <a:cubicBezTo>
                    <a:pt x="757665" y="181951"/>
                    <a:pt x="588056" y="0"/>
                    <a:pt x="378833" y="0"/>
                  </a:cubicBezTo>
                  <a:close/>
                </a:path>
              </a:pathLst>
            </a:custGeom>
            <a:blipFill>
              <a:blip r:embed="rId3"/>
              <a:stretch>
                <a:fillRect l="-3638" t="0" r="-3638" b="0"/>
              </a:stretch>
            </a:blipFill>
          </p:spPr>
        </p:sp>
      </p:grpSp>
      <p:grpSp>
        <p:nvGrpSpPr>
          <p:cNvPr name="Group 6" id="6"/>
          <p:cNvGrpSpPr/>
          <p:nvPr/>
        </p:nvGrpSpPr>
        <p:grpSpPr>
          <a:xfrm rot="0">
            <a:off x="1028700" y="4065291"/>
            <a:ext cx="3379455" cy="337945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6777" r="0" b="-16777"/>
              </a:stretch>
            </a:blipFill>
          </p:spPr>
        </p:sp>
      </p:grpSp>
      <p:sp>
        <p:nvSpPr>
          <p:cNvPr name="TextBox 8" id="8"/>
          <p:cNvSpPr txBox="true"/>
          <p:nvPr/>
        </p:nvSpPr>
        <p:spPr>
          <a:xfrm rot="0">
            <a:off x="8416751" y="866775"/>
            <a:ext cx="1454497" cy="830580"/>
          </a:xfrm>
          <a:prstGeom prst="rect">
            <a:avLst/>
          </a:prstGeom>
        </p:spPr>
        <p:txBody>
          <a:bodyPr anchor="t" rtlCol="false" tIns="0" lIns="0" bIns="0" rIns="0">
            <a:spAutoFit/>
          </a:bodyPr>
          <a:lstStyle/>
          <a:p>
            <a:pPr algn="ctr">
              <a:lnSpc>
                <a:spcPts val="5939"/>
              </a:lnSpc>
              <a:spcBef>
                <a:spcPct val="0"/>
              </a:spcBef>
            </a:pPr>
            <a:r>
              <a:rPr lang="en-US" b="true" sz="4399">
                <a:solidFill>
                  <a:srgbClr val="000000"/>
                </a:solidFill>
                <a:latin typeface="Calibri (MS) Bold"/>
                <a:ea typeface="Calibri (MS) Bold"/>
                <a:cs typeface="Calibri (MS) Bold"/>
                <a:sym typeface="Calibri (MS) Bold"/>
              </a:rPr>
              <a:t>ROLES</a:t>
            </a:r>
          </a:p>
        </p:txBody>
      </p:sp>
      <p:sp>
        <p:nvSpPr>
          <p:cNvPr name="TextBox 9" id="9"/>
          <p:cNvSpPr txBox="true"/>
          <p:nvPr/>
        </p:nvSpPr>
        <p:spPr>
          <a:xfrm rot="0">
            <a:off x="443117" y="3157441"/>
            <a:ext cx="4466481" cy="475662"/>
          </a:xfrm>
          <a:prstGeom prst="rect">
            <a:avLst/>
          </a:prstGeom>
        </p:spPr>
        <p:txBody>
          <a:bodyPr anchor="t" rtlCol="false" tIns="0" lIns="0" bIns="0" rIns="0">
            <a:spAutoFit/>
          </a:bodyPr>
          <a:lstStyle/>
          <a:p>
            <a:pPr algn="just">
              <a:lnSpc>
                <a:spcPts val="3416"/>
              </a:lnSpc>
              <a:spcBef>
                <a:spcPct val="0"/>
              </a:spcBef>
            </a:pPr>
            <a:r>
              <a:rPr lang="en-US" sz="2530">
                <a:solidFill>
                  <a:srgbClr val="000000"/>
                </a:solidFill>
                <a:latin typeface="Calibri (MS)"/>
                <a:ea typeface="Calibri (MS)"/>
                <a:cs typeface="Calibri (MS)"/>
                <a:sym typeface="Calibri (MS)"/>
              </a:rPr>
              <a:t>SCRUM MASTER: NICOL SÁNCHEZ </a:t>
            </a:r>
          </a:p>
        </p:txBody>
      </p:sp>
      <p:sp>
        <p:nvSpPr>
          <p:cNvPr name="TextBox 10" id="10"/>
          <p:cNvSpPr txBox="true"/>
          <p:nvPr/>
        </p:nvSpPr>
        <p:spPr>
          <a:xfrm rot="0">
            <a:off x="6377880" y="3166966"/>
            <a:ext cx="5532239" cy="457360"/>
          </a:xfrm>
          <a:prstGeom prst="rect">
            <a:avLst/>
          </a:prstGeom>
        </p:spPr>
        <p:txBody>
          <a:bodyPr anchor="t" rtlCol="false" tIns="0" lIns="0" bIns="0" rIns="0">
            <a:spAutoFit/>
          </a:bodyPr>
          <a:lstStyle/>
          <a:p>
            <a:pPr algn="ctr">
              <a:lnSpc>
                <a:spcPts val="3363"/>
              </a:lnSpc>
              <a:spcBef>
                <a:spcPct val="0"/>
              </a:spcBef>
            </a:pPr>
            <a:r>
              <a:rPr lang="en-US" sz="2491">
                <a:solidFill>
                  <a:srgbClr val="000000"/>
                </a:solidFill>
                <a:latin typeface="Calibri (MS)"/>
                <a:ea typeface="Calibri (MS)"/>
                <a:cs typeface="Calibri (MS)"/>
                <a:sym typeface="Calibri (MS)"/>
              </a:rPr>
              <a:t>BACKEND DEVELOPER LEAD: IVÁN DUARTE </a:t>
            </a:r>
          </a:p>
        </p:txBody>
      </p:sp>
      <p:sp>
        <p:nvSpPr>
          <p:cNvPr name="TextBox 11" id="11"/>
          <p:cNvSpPr txBox="true"/>
          <p:nvPr/>
        </p:nvSpPr>
        <p:spPr>
          <a:xfrm rot="0">
            <a:off x="13030781" y="3147916"/>
            <a:ext cx="5132636" cy="519140"/>
          </a:xfrm>
          <a:prstGeom prst="rect">
            <a:avLst/>
          </a:prstGeom>
        </p:spPr>
        <p:txBody>
          <a:bodyPr anchor="t" rtlCol="false" tIns="0" lIns="0" bIns="0" rIns="0">
            <a:spAutoFit/>
          </a:bodyPr>
          <a:lstStyle/>
          <a:p>
            <a:pPr algn="just">
              <a:lnSpc>
                <a:spcPts val="3710"/>
              </a:lnSpc>
              <a:spcBef>
                <a:spcPct val="0"/>
              </a:spcBef>
            </a:pPr>
            <a:r>
              <a:rPr lang="en-US" sz="2748">
                <a:solidFill>
                  <a:srgbClr val="000000"/>
                </a:solidFill>
                <a:latin typeface="Calibri (MS)"/>
                <a:ea typeface="Calibri (MS)"/>
                <a:cs typeface="Calibri (MS)"/>
                <a:sym typeface="Calibri (MS)"/>
              </a:rPr>
              <a:t>Frontend Developer: Benjamín Salas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53392" y="0"/>
            <a:ext cx="5735003" cy="10287000"/>
          </a:xfrm>
          <a:custGeom>
            <a:avLst/>
            <a:gdLst/>
            <a:ahLst/>
            <a:cxnLst/>
            <a:rect r="r" b="b" t="t" l="l"/>
            <a:pathLst>
              <a:path h="10287000" w="5735003">
                <a:moveTo>
                  <a:pt x="0" y="0"/>
                </a:moveTo>
                <a:lnTo>
                  <a:pt x="5735002" y="0"/>
                </a:lnTo>
                <a:lnTo>
                  <a:pt x="5735002"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438236" y="7734439"/>
            <a:ext cx="3849764" cy="2552561"/>
          </a:xfrm>
          <a:custGeom>
            <a:avLst/>
            <a:gdLst/>
            <a:ahLst/>
            <a:cxnLst/>
            <a:rect r="r" b="b" t="t" l="l"/>
            <a:pathLst>
              <a:path h="2552561" w="3849764">
                <a:moveTo>
                  <a:pt x="0" y="0"/>
                </a:moveTo>
                <a:lnTo>
                  <a:pt x="3849764" y="0"/>
                </a:lnTo>
                <a:lnTo>
                  <a:pt x="3849764" y="2552561"/>
                </a:lnTo>
                <a:lnTo>
                  <a:pt x="0" y="2552561"/>
                </a:lnTo>
                <a:lnTo>
                  <a:pt x="0" y="0"/>
                </a:lnTo>
                <a:close/>
              </a:path>
            </a:pathLst>
          </a:custGeom>
          <a:blipFill>
            <a:blip r:embed="rId3"/>
            <a:stretch>
              <a:fillRect l="0" t="0" r="0" b="0"/>
            </a:stretch>
          </a:blipFill>
        </p:spPr>
      </p:sp>
      <p:sp>
        <p:nvSpPr>
          <p:cNvPr name="TextBox 4" id="4"/>
          <p:cNvSpPr txBox="true"/>
          <p:nvPr/>
        </p:nvSpPr>
        <p:spPr>
          <a:xfrm rot="0">
            <a:off x="7739869" y="790575"/>
            <a:ext cx="2343596" cy="1211580"/>
          </a:xfrm>
          <a:prstGeom prst="rect">
            <a:avLst/>
          </a:prstGeom>
        </p:spPr>
        <p:txBody>
          <a:bodyPr anchor="t" rtlCol="false" tIns="0" lIns="0" bIns="0" rIns="0">
            <a:spAutoFit/>
          </a:bodyPr>
          <a:lstStyle/>
          <a:p>
            <a:pPr algn="ctr">
              <a:lnSpc>
                <a:spcPts val="8639"/>
              </a:lnSpc>
              <a:spcBef>
                <a:spcPct val="0"/>
              </a:spcBef>
            </a:pPr>
            <a:r>
              <a:rPr lang="en-US" b="true" sz="6399">
                <a:solidFill>
                  <a:srgbClr val="000000"/>
                </a:solidFill>
                <a:latin typeface="Calibri (MS) Bold"/>
                <a:ea typeface="Calibri (MS) Bold"/>
                <a:cs typeface="Calibri (MS) Bold"/>
                <a:sym typeface="Calibri (MS) Bold"/>
              </a:rPr>
              <a:t>Sprints</a:t>
            </a:r>
          </a:p>
        </p:txBody>
      </p:sp>
      <p:sp>
        <p:nvSpPr>
          <p:cNvPr name="TextBox 5" id="5"/>
          <p:cNvSpPr txBox="true"/>
          <p:nvPr/>
        </p:nvSpPr>
        <p:spPr>
          <a:xfrm rot="0">
            <a:off x="2223326" y="2669978"/>
            <a:ext cx="13535620" cy="4929969"/>
          </a:xfrm>
          <a:prstGeom prst="rect">
            <a:avLst/>
          </a:prstGeom>
        </p:spPr>
        <p:txBody>
          <a:bodyPr anchor="t" rtlCol="false" tIns="0" lIns="0" bIns="0" rIns="0">
            <a:spAutoFit/>
          </a:bodyPr>
          <a:lstStyle/>
          <a:p>
            <a:pPr algn="just" marL="692816" indent="-346408" lvl="1">
              <a:lnSpc>
                <a:spcPts val="4332"/>
              </a:lnSpc>
              <a:buFont typeface="Arial"/>
              <a:buChar char="•"/>
            </a:pPr>
            <a:r>
              <a:rPr lang="en-US" sz="3208">
                <a:solidFill>
                  <a:srgbClr val="000000"/>
                </a:solidFill>
                <a:latin typeface="Calibri (MS)"/>
                <a:ea typeface="Calibri (MS)"/>
                <a:cs typeface="Calibri (MS)"/>
                <a:sym typeface="Calibri (MS)"/>
              </a:rPr>
              <a:t>Sprint 0 (4 semanas): Formalización del proyecto y toma de requisitos.</a:t>
            </a:r>
          </a:p>
          <a:p>
            <a:pPr algn="just">
              <a:lnSpc>
                <a:spcPts val="4332"/>
              </a:lnSpc>
            </a:pPr>
          </a:p>
          <a:p>
            <a:pPr algn="just" marL="692816" indent="-346408" lvl="1">
              <a:lnSpc>
                <a:spcPts val="4332"/>
              </a:lnSpc>
              <a:buFont typeface="Arial"/>
              <a:buChar char="•"/>
            </a:pPr>
            <a:r>
              <a:rPr lang="en-US" sz="3208">
                <a:solidFill>
                  <a:srgbClr val="000000"/>
                </a:solidFill>
                <a:latin typeface="Calibri (MS)"/>
                <a:ea typeface="Calibri (MS)"/>
                <a:cs typeface="Calibri (MS)"/>
                <a:sym typeface="Calibri (MS)"/>
              </a:rPr>
              <a:t>Sprint 1 (4 semanas): FRONTEND + Servicio de certificación de cuentas.</a:t>
            </a:r>
          </a:p>
          <a:p>
            <a:pPr algn="just">
              <a:lnSpc>
                <a:spcPts val="4332"/>
              </a:lnSpc>
            </a:pPr>
          </a:p>
          <a:p>
            <a:pPr algn="just" marL="692816" indent="-346408" lvl="1">
              <a:lnSpc>
                <a:spcPts val="4332"/>
              </a:lnSpc>
              <a:buFont typeface="Arial"/>
              <a:buChar char="•"/>
            </a:pPr>
            <a:r>
              <a:rPr lang="en-US" sz="3208">
                <a:solidFill>
                  <a:srgbClr val="000000"/>
                </a:solidFill>
                <a:latin typeface="Calibri (MS)"/>
                <a:ea typeface="Calibri (MS)"/>
                <a:cs typeface="Calibri (MS)"/>
                <a:sym typeface="Calibri (MS)"/>
              </a:rPr>
              <a:t>Sprint 2 (3 semanas): Gestión de propiedades (CRUD + adjuntos).</a:t>
            </a:r>
          </a:p>
          <a:p>
            <a:pPr algn="just">
              <a:lnSpc>
                <a:spcPts val="4332"/>
              </a:lnSpc>
            </a:pPr>
          </a:p>
          <a:p>
            <a:pPr algn="just" marL="692816" indent="-346408" lvl="1">
              <a:lnSpc>
                <a:spcPts val="4332"/>
              </a:lnSpc>
              <a:buFont typeface="Arial"/>
              <a:buChar char="•"/>
            </a:pPr>
            <a:r>
              <a:rPr lang="en-US" sz="3208">
                <a:solidFill>
                  <a:srgbClr val="000000"/>
                </a:solidFill>
                <a:latin typeface="Calibri (MS)"/>
                <a:ea typeface="Calibri (MS)"/>
                <a:cs typeface="Calibri (MS)"/>
                <a:sym typeface="Calibri (MS)"/>
              </a:rPr>
              <a:t>Sprint  3 (2 semanas): Sistema de geolocalizacion  de propiedades.</a:t>
            </a:r>
          </a:p>
          <a:p>
            <a:pPr algn="just">
              <a:lnSpc>
                <a:spcPts val="4332"/>
              </a:lnSpc>
            </a:pPr>
          </a:p>
          <a:p>
            <a:pPr algn="just" marL="692816" indent="-346408" lvl="1">
              <a:lnSpc>
                <a:spcPts val="4332"/>
              </a:lnSpc>
              <a:buFont typeface="Arial"/>
              <a:buChar char="•"/>
            </a:pPr>
            <a:r>
              <a:rPr lang="en-US" sz="3208">
                <a:solidFill>
                  <a:srgbClr val="000000"/>
                </a:solidFill>
                <a:latin typeface="Calibri (MS)"/>
                <a:ea typeface="Calibri (MS)"/>
                <a:cs typeface="Calibri (MS)"/>
                <a:sym typeface="Calibri (MS)"/>
              </a:rPr>
              <a:t>Sprint 4 (2 semanas): Servicio de Chat entre usuarios estudiante y arrendador.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1887" y="0"/>
            <a:ext cx="5735003" cy="10287000"/>
          </a:xfrm>
          <a:custGeom>
            <a:avLst/>
            <a:gdLst/>
            <a:ahLst/>
            <a:cxnLst/>
            <a:rect r="r" b="b" t="t" l="l"/>
            <a:pathLst>
              <a:path h="10287000" w="5735003">
                <a:moveTo>
                  <a:pt x="0" y="0"/>
                </a:moveTo>
                <a:lnTo>
                  <a:pt x="5735002" y="0"/>
                </a:lnTo>
                <a:lnTo>
                  <a:pt x="5735002"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875370" y="7479198"/>
            <a:ext cx="5412630" cy="2807802"/>
          </a:xfrm>
          <a:custGeom>
            <a:avLst/>
            <a:gdLst/>
            <a:ahLst/>
            <a:cxnLst/>
            <a:rect r="r" b="b" t="t" l="l"/>
            <a:pathLst>
              <a:path h="2807802" w="5412630">
                <a:moveTo>
                  <a:pt x="0" y="0"/>
                </a:moveTo>
                <a:lnTo>
                  <a:pt x="5412630" y="0"/>
                </a:lnTo>
                <a:lnTo>
                  <a:pt x="5412630" y="2807802"/>
                </a:lnTo>
                <a:lnTo>
                  <a:pt x="0" y="2807802"/>
                </a:lnTo>
                <a:lnTo>
                  <a:pt x="0" y="0"/>
                </a:lnTo>
                <a:close/>
              </a:path>
            </a:pathLst>
          </a:custGeom>
          <a:blipFill>
            <a:blip r:embed="rId3"/>
            <a:stretch>
              <a:fillRect l="0" t="0" r="0" b="0"/>
            </a:stretch>
          </a:blipFill>
        </p:spPr>
      </p:sp>
      <p:sp>
        <p:nvSpPr>
          <p:cNvPr name="Freeform 4" id="4"/>
          <p:cNvSpPr/>
          <p:nvPr/>
        </p:nvSpPr>
        <p:spPr>
          <a:xfrm flipH="false" flipV="false" rot="0">
            <a:off x="14416373" y="3466996"/>
            <a:ext cx="3871627" cy="2853111"/>
          </a:xfrm>
          <a:custGeom>
            <a:avLst/>
            <a:gdLst/>
            <a:ahLst/>
            <a:cxnLst/>
            <a:rect r="r" b="b" t="t" l="l"/>
            <a:pathLst>
              <a:path h="2853111" w="3871627">
                <a:moveTo>
                  <a:pt x="0" y="0"/>
                </a:moveTo>
                <a:lnTo>
                  <a:pt x="3871627" y="0"/>
                </a:lnTo>
                <a:lnTo>
                  <a:pt x="3871627" y="2853111"/>
                </a:lnTo>
                <a:lnTo>
                  <a:pt x="0" y="2853111"/>
                </a:lnTo>
                <a:lnTo>
                  <a:pt x="0" y="0"/>
                </a:lnTo>
                <a:close/>
              </a:path>
            </a:pathLst>
          </a:custGeom>
          <a:blipFill>
            <a:blip r:embed="rId4"/>
            <a:stretch>
              <a:fillRect l="0" t="0" r="0" b="0"/>
            </a:stretch>
          </a:blipFill>
        </p:spPr>
      </p:sp>
      <p:sp>
        <p:nvSpPr>
          <p:cNvPr name="TextBox 5" id="5"/>
          <p:cNvSpPr txBox="true"/>
          <p:nvPr/>
        </p:nvSpPr>
        <p:spPr>
          <a:xfrm rot="0">
            <a:off x="7811244" y="251460"/>
            <a:ext cx="2665512" cy="777240"/>
          </a:xfrm>
          <a:prstGeom prst="rect">
            <a:avLst/>
          </a:prstGeom>
        </p:spPr>
        <p:txBody>
          <a:bodyPr anchor="t" rtlCol="false" tIns="0" lIns="0" bIns="0" rIns="0">
            <a:spAutoFit/>
          </a:bodyPr>
          <a:lstStyle/>
          <a:p>
            <a:pPr algn="ctr">
              <a:lnSpc>
                <a:spcPts val="5670"/>
              </a:lnSpc>
              <a:spcBef>
                <a:spcPct val="0"/>
              </a:spcBef>
            </a:pPr>
            <a:r>
              <a:rPr lang="en-US" b="true" sz="4200">
                <a:solidFill>
                  <a:srgbClr val="000000"/>
                </a:solidFill>
                <a:latin typeface="Calibri (MS) Bold"/>
                <a:ea typeface="Calibri (MS) Bold"/>
                <a:cs typeface="Calibri (MS) Bold"/>
                <a:sym typeface="Calibri (MS) Bold"/>
              </a:rPr>
              <a:t>EVIDENCIAS</a:t>
            </a:r>
          </a:p>
        </p:txBody>
      </p:sp>
      <p:sp>
        <p:nvSpPr>
          <p:cNvPr name="TextBox 6" id="6"/>
          <p:cNvSpPr txBox="true"/>
          <p:nvPr/>
        </p:nvSpPr>
        <p:spPr>
          <a:xfrm rot="0">
            <a:off x="4672718" y="904875"/>
            <a:ext cx="9743655" cy="7257281"/>
          </a:xfrm>
          <a:prstGeom prst="rect">
            <a:avLst/>
          </a:prstGeom>
        </p:spPr>
        <p:txBody>
          <a:bodyPr anchor="t" rtlCol="false" tIns="0" lIns="0" bIns="0" rIns="0">
            <a:spAutoFit/>
          </a:bodyPr>
          <a:lstStyle/>
          <a:p>
            <a:pPr algn="just">
              <a:lnSpc>
                <a:spcPts val="4779"/>
              </a:lnSpc>
            </a:pP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EVIDENCIA DE FLUJO JIRA</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CARTA GANTT</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INCREMENTO DEL SOFTWARE</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PRODUCT BACKLOG</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SPRINT BACKLOG</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BURN-DOWN CHART</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TABLERO KANBAN </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IMPEDIMENTOS</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SPRINT REVIEW</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SPRINT RETROSPECTIVE</a:t>
            </a:r>
          </a:p>
          <a:p>
            <a:pPr algn="just" marL="764360" indent="-382180" lvl="1">
              <a:lnSpc>
                <a:spcPts val="4779"/>
              </a:lnSpc>
              <a:buFont typeface="Arial"/>
              <a:buChar char="•"/>
            </a:pPr>
            <a:r>
              <a:rPr lang="en-US" sz="3540">
                <a:solidFill>
                  <a:srgbClr val="000000"/>
                </a:solidFill>
                <a:latin typeface="Calibri (MS)"/>
                <a:ea typeface="Calibri (MS)"/>
                <a:cs typeface="Calibri (MS)"/>
                <a:sym typeface="Calibri (MS)"/>
              </a:rPr>
              <a:t>REGISTRO DE DAILY MEETING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374851" y="0"/>
            <a:ext cx="5735003" cy="10287000"/>
          </a:xfrm>
          <a:custGeom>
            <a:avLst/>
            <a:gdLst/>
            <a:ahLst/>
            <a:cxnLst/>
            <a:rect r="r" b="b" t="t" l="l"/>
            <a:pathLst>
              <a:path h="10287000" w="5735003">
                <a:moveTo>
                  <a:pt x="5735002" y="0"/>
                </a:moveTo>
                <a:lnTo>
                  <a:pt x="0" y="0"/>
                </a:lnTo>
                <a:lnTo>
                  <a:pt x="0" y="10287000"/>
                </a:lnTo>
                <a:lnTo>
                  <a:pt x="5735002" y="10287000"/>
                </a:lnTo>
                <a:lnTo>
                  <a:pt x="5735002" y="0"/>
                </a:lnTo>
                <a:close/>
              </a:path>
            </a:pathLst>
          </a:custGeom>
          <a:blipFill>
            <a:blip r:embed="rId2"/>
            <a:stretch>
              <a:fillRect l="0" t="0" r="0" b="0"/>
            </a:stretch>
          </a:blipFill>
        </p:spPr>
      </p:sp>
      <p:sp>
        <p:nvSpPr>
          <p:cNvPr name="Freeform 3" id="3"/>
          <p:cNvSpPr/>
          <p:nvPr/>
        </p:nvSpPr>
        <p:spPr>
          <a:xfrm flipH="false" flipV="false" rot="0">
            <a:off x="539994" y="648206"/>
            <a:ext cx="14834857" cy="9638794"/>
          </a:xfrm>
          <a:custGeom>
            <a:avLst/>
            <a:gdLst/>
            <a:ahLst/>
            <a:cxnLst/>
            <a:rect r="r" b="b" t="t" l="l"/>
            <a:pathLst>
              <a:path h="9638794" w="14834857">
                <a:moveTo>
                  <a:pt x="0" y="0"/>
                </a:moveTo>
                <a:lnTo>
                  <a:pt x="14834857" y="0"/>
                </a:lnTo>
                <a:lnTo>
                  <a:pt x="14834857" y="9638794"/>
                </a:lnTo>
                <a:lnTo>
                  <a:pt x="0" y="9638794"/>
                </a:lnTo>
                <a:lnTo>
                  <a:pt x="0" y="0"/>
                </a:lnTo>
                <a:close/>
              </a:path>
            </a:pathLst>
          </a:custGeom>
          <a:blipFill>
            <a:blip r:embed="rId3"/>
            <a:stretch>
              <a:fillRect l="0" t="0" r="0" b="0"/>
            </a:stretch>
          </a:blipFill>
        </p:spPr>
      </p:sp>
      <p:sp>
        <p:nvSpPr>
          <p:cNvPr name="TextBox 4" id="4"/>
          <p:cNvSpPr txBox="true"/>
          <p:nvPr/>
        </p:nvSpPr>
        <p:spPr>
          <a:xfrm rot="0">
            <a:off x="6989472" y="-129034"/>
            <a:ext cx="3403104" cy="777240"/>
          </a:xfrm>
          <a:prstGeom prst="rect">
            <a:avLst/>
          </a:prstGeom>
        </p:spPr>
        <p:txBody>
          <a:bodyPr anchor="t" rtlCol="false" tIns="0" lIns="0" bIns="0" rIns="0">
            <a:spAutoFit/>
          </a:bodyPr>
          <a:lstStyle/>
          <a:p>
            <a:pPr algn="ctr">
              <a:lnSpc>
                <a:spcPts val="5670"/>
              </a:lnSpc>
              <a:spcBef>
                <a:spcPct val="0"/>
              </a:spcBef>
            </a:pPr>
            <a:r>
              <a:rPr lang="en-US" b="true" sz="4200">
                <a:solidFill>
                  <a:srgbClr val="000000"/>
                </a:solidFill>
                <a:latin typeface="Calibri (MS) Bold"/>
                <a:ea typeface="Calibri (MS) Bold"/>
                <a:cs typeface="Calibri (MS) Bold"/>
                <a:sym typeface="Calibri (MS) Bold"/>
              </a:rPr>
              <a:t>CRONOGRAMA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58253" y="28530"/>
            <a:ext cx="5735003" cy="10287000"/>
          </a:xfrm>
          <a:custGeom>
            <a:avLst/>
            <a:gdLst/>
            <a:ahLst/>
            <a:cxnLst/>
            <a:rect r="r" b="b" t="t" l="l"/>
            <a:pathLst>
              <a:path h="10287000" w="5735003">
                <a:moveTo>
                  <a:pt x="0" y="0"/>
                </a:moveTo>
                <a:lnTo>
                  <a:pt x="5735002" y="0"/>
                </a:lnTo>
                <a:lnTo>
                  <a:pt x="5735002"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6875" y="2438771"/>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748315" y="553851"/>
            <a:ext cx="4242840" cy="971291"/>
          </a:xfrm>
          <a:prstGeom prst="rect">
            <a:avLst/>
          </a:prstGeom>
        </p:spPr>
        <p:txBody>
          <a:bodyPr anchor="t" rtlCol="false" tIns="0" lIns="0" bIns="0" rIns="0">
            <a:spAutoFit/>
          </a:bodyPr>
          <a:lstStyle/>
          <a:p>
            <a:pPr algn="ctr">
              <a:lnSpc>
                <a:spcPts val="6978"/>
              </a:lnSpc>
              <a:spcBef>
                <a:spcPct val="0"/>
              </a:spcBef>
            </a:pPr>
            <a:r>
              <a:rPr lang="en-US" b="true" sz="5169">
                <a:solidFill>
                  <a:srgbClr val="000000"/>
                </a:solidFill>
                <a:latin typeface="Calibri (MS) Bold"/>
                <a:ea typeface="Calibri (MS) Bold"/>
                <a:cs typeface="Calibri (MS) Bold"/>
                <a:sym typeface="Calibri (MS) Bold"/>
              </a:rPr>
              <a:t>CONCLUSIONES</a:t>
            </a:r>
          </a:p>
        </p:txBody>
      </p:sp>
      <p:sp>
        <p:nvSpPr>
          <p:cNvPr name="TextBox 5" id="5"/>
          <p:cNvSpPr txBox="true"/>
          <p:nvPr/>
        </p:nvSpPr>
        <p:spPr>
          <a:xfrm rot="0">
            <a:off x="1296111" y="4066473"/>
            <a:ext cx="3853867" cy="2750649"/>
          </a:xfrm>
          <a:prstGeom prst="rect">
            <a:avLst/>
          </a:prstGeom>
        </p:spPr>
        <p:txBody>
          <a:bodyPr anchor="t" rtlCol="false" tIns="0" lIns="0" bIns="0" rIns="0">
            <a:spAutoFit/>
          </a:bodyPr>
          <a:lstStyle/>
          <a:p>
            <a:pPr algn="just">
              <a:lnSpc>
                <a:spcPts val="2699"/>
              </a:lnSpc>
            </a:pPr>
            <a:r>
              <a:rPr lang="en-US" sz="1999">
                <a:solidFill>
                  <a:srgbClr val="000000"/>
                </a:solidFill>
                <a:latin typeface="Calibri (MS)"/>
                <a:ea typeface="Calibri (MS)"/>
                <a:cs typeface="Calibri (MS)"/>
                <a:sym typeface="Calibri (MS)"/>
              </a:rPr>
              <a:t>EL PROYECTO ES FACTIBLE DE REALIZAR YA QUE SE RELACIONA DIRECTAMENTE CON LAS COMPETENCIAS APRENDIDAS EN LA CARRERA DE INGENIERÍA EN INFORMÁTICA, POR LO QUE ESTÁ LIGADO A NUESTROS INTERESES PROFESIONALES</a:t>
            </a:r>
          </a:p>
        </p:txBody>
      </p:sp>
      <p:sp>
        <p:nvSpPr>
          <p:cNvPr name="TextBox 6" id="6"/>
          <p:cNvSpPr txBox="true"/>
          <p:nvPr/>
        </p:nvSpPr>
        <p:spPr>
          <a:xfrm rot="0">
            <a:off x="1474307" y="3349790"/>
            <a:ext cx="3497475" cy="792882"/>
          </a:xfrm>
          <a:prstGeom prst="rect">
            <a:avLst/>
          </a:prstGeom>
        </p:spPr>
        <p:txBody>
          <a:bodyPr anchor="t" rtlCol="false" tIns="0" lIns="0" bIns="0" rIns="0">
            <a:spAutoFit/>
          </a:bodyPr>
          <a:lstStyle/>
          <a:p>
            <a:pPr algn="ctr">
              <a:lnSpc>
                <a:spcPts val="5825"/>
              </a:lnSpc>
            </a:pPr>
            <a:r>
              <a:rPr lang="en-US" sz="4161" b="true">
                <a:solidFill>
                  <a:srgbClr val="000000"/>
                </a:solidFill>
                <a:latin typeface="Calibri (MS) Bold"/>
                <a:ea typeface="Calibri (MS) Bold"/>
                <a:cs typeface="Calibri (MS) Bold"/>
                <a:sym typeface="Calibri (MS) Bold"/>
              </a:rPr>
              <a:t>NICOL SÁNCHEZ</a:t>
            </a:r>
          </a:p>
        </p:txBody>
      </p:sp>
      <p:sp>
        <p:nvSpPr>
          <p:cNvPr name="Freeform 7" id="7"/>
          <p:cNvSpPr/>
          <p:nvPr/>
        </p:nvSpPr>
        <p:spPr>
          <a:xfrm flipH="false" flipV="false" rot="0">
            <a:off x="6533804" y="2495830"/>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119641" y="4075998"/>
            <a:ext cx="3963605" cy="2741124"/>
          </a:xfrm>
          <a:prstGeom prst="rect">
            <a:avLst/>
          </a:prstGeom>
        </p:spPr>
        <p:txBody>
          <a:bodyPr anchor="t" rtlCol="false" tIns="0" lIns="0" bIns="0" rIns="0">
            <a:spAutoFit/>
          </a:bodyPr>
          <a:lstStyle/>
          <a:p>
            <a:pPr algn="just">
              <a:lnSpc>
                <a:spcPts val="2715"/>
              </a:lnSpc>
            </a:pPr>
            <a:r>
              <a:rPr lang="en-US" sz="2011">
                <a:solidFill>
                  <a:srgbClr val="000000"/>
                </a:solidFill>
                <a:latin typeface="Calibri (MS)"/>
                <a:ea typeface="Calibri (MS)"/>
                <a:cs typeface="Calibri (MS)"/>
                <a:sym typeface="Calibri (MS)"/>
              </a:rPr>
              <a:t>ESTE PROYECTO TE DESAFÍA A PONER EN PRÁCTICA HABILIDADES QUE INVOLUCRAN EL DESARROLLO DE SOLUCIONES INFORMÁTICAS REALES, GRACIAS A ESTO UNO TIENE UNA MEJOR PERSPECTIVA SOBRE LO QUE EL MUNDO LABORAL PUEDE PEDIRTE COMO INGENIERO INFORMÁTICO</a:t>
            </a:r>
          </a:p>
        </p:txBody>
      </p:sp>
      <p:sp>
        <p:nvSpPr>
          <p:cNvPr name="TextBox 9" id="9"/>
          <p:cNvSpPr txBox="true"/>
          <p:nvPr/>
        </p:nvSpPr>
        <p:spPr>
          <a:xfrm rot="0">
            <a:off x="7597071" y="3349790"/>
            <a:ext cx="3008745" cy="792882"/>
          </a:xfrm>
          <a:prstGeom prst="rect">
            <a:avLst/>
          </a:prstGeom>
        </p:spPr>
        <p:txBody>
          <a:bodyPr anchor="t" rtlCol="false" tIns="0" lIns="0" bIns="0" rIns="0">
            <a:spAutoFit/>
          </a:bodyPr>
          <a:lstStyle/>
          <a:p>
            <a:pPr algn="ctr">
              <a:lnSpc>
                <a:spcPts val="5825"/>
              </a:lnSpc>
            </a:pPr>
            <a:r>
              <a:rPr lang="en-US" sz="4161" b="true">
                <a:solidFill>
                  <a:srgbClr val="000000"/>
                </a:solidFill>
                <a:latin typeface="Calibri (MS) Bold"/>
                <a:ea typeface="Calibri (MS) Bold"/>
                <a:cs typeface="Calibri (MS) Bold"/>
                <a:sym typeface="Calibri (MS) Bold"/>
              </a:rPr>
              <a:t>IVÁN DUARTE</a:t>
            </a:r>
          </a:p>
        </p:txBody>
      </p:sp>
      <p:sp>
        <p:nvSpPr>
          <p:cNvPr name="Freeform 10" id="10"/>
          <p:cNvSpPr/>
          <p:nvPr/>
        </p:nvSpPr>
        <p:spPr>
          <a:xfrm flipH="false" flipV="false" rot="0">
            <a:off x="12629065" y="2495830"/>
            <a:ext cx="5002060" cy="5352399"/>
          </a:xfrm>
          <a:custGeom>
            <a:avLst/>
            <a:gdLst/>
            <a:ahLst/>
            <a:cxnLst/>
            <a:rect r="r" b="b" t="t" l="l"/>
            <a:pathLst>
              <a:path h="5352399" w="5002060">
                <a:moveTo>
                  <a:pt x="0" y="0"/>
                </a:moveTo>
                <a:lnTo>
                  <a:pt x="5002060" y="0"/>
                </a:lnTo>
                <a:lnTo>
                  <a:pt x="5002060" y="5352399"/>
                </a:lnTo>
                <a:lnTo>
                  <a:pt x="0" y="53523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3398881" y="3361904"/>
            <a:ext cx="3739438" cy="780769"/>
          </a:xfrm>
          <a:prstGeom prst="rect">
            <a:avLst/>
          </a:prstGeom>
        </p:spPr>
        <p:txBody>
          <a:bodyPr anchor="t" rtlCol="false" tIns="0" lIns="0" bIns="0" rIns="0">
            <a:spAutoFit/>
          </a:bodyPr>
          <a:lstStyle/>
          <a:p>
            <a:pPr algn="ctr">
              <a:lnSpc>
                <a:spcPts val="5714"/>
              </a:lnSpc>
            </a:pPr>
            <a:r>
              <a:rPr lang="en-US" sz="4081" b="true">
                <a:solidFill>
                  <a:srgbClr val="000000"/>
                </a:solidFill>
                <a:latin typeface="Calibri (MS) Bold"/>
                <a:ea typeface="Calibri (MS) Bold"/>
                <a:cs typeface="Calibri (MS) Bold"/>
                <a:sym typeface="Calibri (MS) Bold"/>
              </a:rPr>
              <a:t>BENJAMÍN SALAS</a:t>
            </a:r>
          </a:p>
        </p:txBody>
      </p:sp>
      <p:sp>
        <p:nvSpPr>
          <p:cNvPr name="TextBox 12" id="12"/>
          <p:cNvSpPr txBox="true"/>
          <p:nvPr/>
        </p:nvSpPr>
        <p:spPr>
          <a:xfrm rot="0">
            <a:off x="13121870" y="4175943"/>
            <a:ext cx="4016449" cy="2436224"/>
          </a:xfrm>
          <a:prstGeom prst="rect">
            <a:avLst/>
          </a:prstGeom>
        </p:spPr>
        <p:txBody>
          <a:bodyPr anchor="t" rtlCol="false" tIns="0" lIns="0" bIns="0" rIns="0">
            <a:spAutoFit/>
          </a:bodyPr>
          <a:lstStyle/>
          <a:p>
            <a:pPr algn="just">
              <a:lnSpc>
                <a:spcPts val="2751"/>
              </a:lnSpc>
            </a:pPr>
            <a:r>
              <a:rPr lang="en-US" sz="2038">
                <a:solidFill>
                  <a:srgbClr val="000000"/>
                </a:solidFill>
                <a:latin typeface="Calibri (MS)"/>
                <a:ea typeface="Calibri (MS)"/>
                <a:cs typeface="Calibri (MS)"/>
                <a:sym typeface="Calibri (MS)"/>
              </a:rPr>
              <a:t>ME EMOCIONA PODER REALIZAR ESTE PROYECTO Y PONER A PRUEBA MIS CONOCIMIENTO Y HABILIDADES QUE HE APRENDIDO A LO LARGO DE MI INSTANCIA EN DUOC, Y ESPERO SEGUIR APRENDIENDO EN EL FUTURO GRACIAS A MAS PROYECTOS ASI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71181" y="0"/>
            <a:ext cx="5735003" cy="10287000"/>
          </a:xfrm>
          <a:custGeom>
            <a:avLst/>
            <a:gdLst/>
            <a:ahLst/>
            <a:cxnLst/>
            <a:rect r="r" b="b" t="t" l="l"/>
            <a:pathLst>
              <a:path h="10287000" w="5735003">
                <a:moveTo>
                  <a:pt x="0" y="0"/>
                </a:moveTo>
                <a:lnTo>
                  <a:pt x="5735003" y="0"/>
                </a:lnTo>
                <a:lnTo>
                  <a:pt x="5735003" y="10287000"/>
                </a:lnTo>
                <a:lnTo>
                  <a:pt x="0" y="10287000"/>
                </a:lnTo>
                <a:lnTo>
                  <a:pt x="0" y="0"/>
                </a:lnTo>
                <a:close/>
              </a:path>
            </a:pathLst>
          </a:custGeom>
          <a:blipFill>
            <a:blip r:embed="rId2"/>
            <a:stretch>
              <a:fillRect l="0" t="0" r="0" b="0"/>
            </a:stretch>
          </a:blipFill>
        </p:spPr>
      </p:sp>
      <p:sp>
        <p:nvSpPr>
          <p:cNvPr name="Freeform 3" id="3"/>
          <p:cNvSpPr/>
          <p:nvPr/>
        </p:nvSpPr>
        <p:spPr>
          <a:xfrm flipH="true" flipV="false" rot="0">
            <a:off x="14203848" y="0"/>
            <a:ext cx="5786438" cy="10287000"/>
          </a:xfrm>
          <a:custGeom>
            <a:avLst/>
            <a:gdLst/>
            <a:ahLst/>
            <a:cxnLst/>
            <a:rect r="r" b="b" t="t" l="l"/>
            <a:pathLst>
              <a:path h="10287000" w="5786438">
                <a:moveTo>
                  <a:pt x="5786437" y="0"/>
                </a:moveTo>
                <a:lnTo>
                  <a:pt x="0" y="0"/>
                </a:lnTo>
                <a:lnTo>
                  <a:pt x="0" y="10287000"/>
                </a:lnTo>
                <a:lnTo>
                  <a:pt x="5786437" y="10287000"/>
                </a:lnTo>
                <a:lnTo>
                  <a:pt x="5786437" y="0"/>
                </a:lnTo>
                <a:close/>
              </a:path>
            </a:pathLst>
          </a:custGeom>
          <a:blipFill>
            <a:blip r:embed="rId3"/>
            <a:stretch>
              <a:fillRect l="0" t="0" r="0" b="0"/>
            </a:stretch>
          </a:blipFill>
        </p:spPr>
      </p:sp>
      <p:sp>
        <p:nvSpPr>
          <p:cNvPr name="TextBox 4" id="4"/>
          <p:cNvSpPr txBox="true"/>
          <p:nvPr/>
        </p:nvSpPr>
        <p:spPr>
          <a:xfrm rot="0">
            <a:off x="4762678" y="4002913"/>
            <a:ext cx="8762643" cy="2176399"/>
          </a:xfrm>
          <a:prstGeom prst="rect">
            <a:avLst/>
          </a:prstGeom>
        </p:spPr>
        <p:txBody>
          <a:bodyPr anchor="t" rtlCol="false" tIns="0" lIns="0" bIns="0" rIns="0">
            <a:spAutoFit/>
          </a:bodyPr>
          <a:lstStyle/>
          <a:p>
            <a:pPr algn="ctr">
              <a:lnSpc>
                <a:spcPts val="8767"/>
              </a:lnSpc>
            </a:pPr>
            <a:r>
              <a:rPr lang="en-US" sz="6399">
                <a:solidFill>
                  <a:srgbClr val="000000"/>
                </a:solidFill>
                <a:latin typeface="League Spartan"/>
                <a:ea typeface="League Spartan"/>
                <a:cs typeface="League Spartan"/>
                <a:sym typeface="League Spartan"/>
              </a:rPr>
              <a:t>¡GRACIAS POR LA ATENCIÓN!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366"/>
            <a:ext cx="2285903" cy="10287000"/>
          </a:xfrm>
          <a:custGeom>
            <a:avLst/>
            <a:gdLst/>
            <a:ahLst/>
            <a:cxnLst/>
            <a:rect r="r" b="b" t="t" l="l"/>
            <a:pathLst>
              <a:path h="10287000" w="2285903">
                <a:moveTo>
                  <a:pt x="0" y="0"/>
                </a:moveTo>
                <a:lnTo>
                  <a:pt x="2285903" y="0"/>
                </a:lnTo>
                <a:lnTo>
                  <a:pt x="2285903" y="10287000"/>
                </a:lnTo>
                <a:lnTo>
                  <a:pt x="0" y="10287000"/>
                </a:lnTo>
                <a:lnTo>
                  <a:pt x="0" y="0"/>
                </a:lnTo>
                <a:close/>
              </a:path>
            </a:pathLst>
          </a:custGeom>
          <a:blipFill>
            <a:blip r:embed="rId2"/>
            <a:stretch>
              <a:fillRect l="-152296" t="0" r="-109406" b="0"/>
            </a:stretch>
          </a:blipFill>
        </p:spPr>
      </p:sp>
      <p:sp>
        <p:nvSpPr>
          <p:cNvPr name="TextBox 3" id="3"/>
          <p:cNvSpPr txBox="true"/>
          <p:nvPr/>
        </p:nvSpPr>
        <p:spPr>
          <a:xfrm rot="0">
            <a:off x="3100480" y="2507149"/>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01</a:t>
            </a:r>
          </a:p>
        </p:txBody>
      </p:sp>
      <p:sp>
        <p:nvSpPr>
          <p:cNvPr name="TextBox 4" id="4"/>
          <p:cNvSpPr txBox="true"/>
          <p:nvPr/>
        </p:nvSpPr>
        <p:spPr>
          <a:xfrm rot="0">
            <a:off x="4362630" y="2507149"/>
            <a:ext cx="5299535" cy="777240"/>
          </a:xfrm>
          <a:prstGeom prst="rect">
            <a:avLst/>
          </a:prstGeom>
        </p:spPr>
        <p:txBody>
          <a:bodyPr anchor="t" rtlCol="false" tIns="0" lIns="0" bIns="0" rIns="0">
            <a:spAutoFit/>
          </a:bodyPr>
          <a:lstStyle/>
          <a:p>
            <a:pPr algn="l">
              <a:lnSpc>
                <a:spcPts val="5670"/>
              </a:lnSpc>
            </a:pPr>
            <a:r>
              <a:rPr lang="en-US" sz="4200">
                <a:solidFill>
                  <a:srgbClr val="000000"/>
                </a:solidFill>
                <a:latin typeface="Calibri (MS)"/>
                <a:ea typeface="Calibri (MS)"/>
                <a:cs typeface="Calibri (MS)"/>
                <a:sym typeface="Calibri (MS)"/>
              </a:rPr>
              <a:t>Contexto</a:t>
            </a:r>
          </a:p>
        </p:txBody>
      </p:sp>
      <p:sp>
        <p:nvSpPr>
          <p:cNvPr name="TextBox 5" id="5"/>
          <p:cNvSpPr txBox="true"/>
          <p:nvPr/>
        </p:nvSpPr>
        <p:spPr>
          <a:xfrm rot="0">
            <a:off x="8047848" y="474177"/>
            <a:ext cx="5299535"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Índice</a:t>
            </a:r>
          </a:p>
        </p:txBody>
      </p:sp>
      <p:sp>
        <p:nvSpPr>
          <p:cNvPr name="TextBox 6" id="6"/>
          <p:cNvSpPr txBox="true"/>
          <p:nvPr/>
        </p:nvSpPr>
        <p:spPr>
          <a:xfrm rot="0">
            <a:off x="3100480" y="4408297"/>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03</a:t>
            </a:r>
          </a:p>
        </p:txBody>
      </p:sp>
      <p:sp>
        <p:nvSpPr>
          <p:cNvPr name="TextBox 7" id="7"/>
          <p:cNvSpPr txBox="true"/>
          <p:nvPr/>
        </p:nvSpPr>
        <p:spPr>
          <a:xfrm rot="0">
            <a:off x="4362630" y="3497266"/>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Problema</a:t>
            </a:r>
          </a:p>
        </p:txBody>
      </p:sp>
      <p:sp>
        <p:nvSpPr>
          <p:cNvPr name="TextBox 8" id="8"/>
          <p:cNvSpPr txBox="true"/>
          <p:nvPr/>
        </p:nvSpPr>
        <p:spPr>
          <a:xfrm rot="0">
            <a:off x="3100480" y="8481060"/>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07</a:t>
            </a:r>
          </a:p>
        </p:txBody>
      </p:sp>
      <p:sp>
        <p:nvSpPr>
          <p:cNvPr name="TextBox 9" id="9"/>
          <p:cNvSpPr txBox="true"/>
          <p:nvPr/>
        </p:nvSpPr>
        <p:spPr>
          <a:xfrm rot="0">
            <a:off x="4362630" y="8481060"/>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Épicas</a:t>
            </a:r>
          </a:p>
        </p:txBody>
      </p:sp>
      <p:sp>
        <p:nvSpPr>
          <p:cNvPr name="TextBox 10" id="10"/>
          <p:cNvSpPr txBox="true"/>
          <p:nvPr/>
        </p:nvSpPr>
        <p:spPr>
          <a:xfrm rot="0">
            <a:off x="3100480" y="6309444"/>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05</a:t>
            </a:r>
          </a:p>
        </p:txBody>
      </p:sp>
      <p:sp>
        <p:nvSpPr>
          <p:cNvPr name="TextBox 11" id="11"/>
          <p:cNvSpPr txBox="true"/>
          <p:nvPr/>
        </p:nvSpPr>
        <p:spPr>
          <a:xfrm rot="0">
            <a:off x="4362630" y="6309444"/>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R. Funcionales</a:t>
            </a:r>
          </a:p>
        </p:txBody>
      </p:sp>
      <p:sp>
        <p:nvSpPr>
          <p:cNvPr name="TextBox 12" id="12"/>
          <p:cNvSpPr txBox="true"/>
          <p:nvPr/>
        </p:nvSpPr>
        <p:spPr>
          <a:xfrm rot="0">
            <a:off x="3100480" y="7304964"/>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06</a:t>
            </a:r>
          </a:p>
        </p:txBody>
      </p:sp>
      <p:sp>
        <p:nvSpPr>
          <p:cNvPr name="TextBox 13" id="13"/>
          <p:cNvSpPr txBox="true"/>
          <p:nvPr/>
        </p:nvSpPr>
        <p:spPr>
          <a:xfrm rot="0">
            <a:off x="4362630" y="7304964"/>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R. No Funcionales</a:t>
            </a:r>
          </a:p>
        </p:txBody>
      </p:sp>
      <p:sp>
        <p:nvSpPr>
          <p:cNvPr name="TextBox 14" id="14"/>
          <p:cNvSpPr txBox="true"/>
          <p:nvPr/>
        </p:nvSpPr>
        <p:spPr>
          <a:xfrm rot="0">
            <a:off x="3100480" y="5404612"/>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04</a:t>
            </a:r>
          </a:p>
        </p:txBody>
      </p:sp>
      <p:sp>
        <p:nvSpPr>
          <p:cNvPr name="TextBox 15" id="15"/>
          <p:cNvSpPr txBox="true"/>
          <p:nvPr/>
        </p:nvSpPr>
        <p:spPr>
          <a:xfrm rot="0">
            <a:off x="10697616" y="8481060"/>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14</a:t>
            </a:r>
          </a:p>
        </p:txBody>
      </p:sp>
      <p:sp>
        <p:nvSpPr>
          <p:cNvPr name="TextBox 16" id="16"/>
          <p:cNvSpPr txBox="true"/>
          <p:nvPr/>
        </p:nvSpPr>
        <p:spPr>
          <a:xfrm rot="0">
            <a:off x="4362630" y="5403816"/>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Solución</a:t>
            </a:r>
          </a:p>
        </p:txBody>
      </p:sp>
      <p:sp>
        <p:nvSpPr>
          <p:cNvPr name="TextBox 17" id="17"/>
          <p:cNvSpPr txBox="true"/>
          <p:nvPr/>
        </p:nvSpPr>
        <p:spPr>
          <a:xfrm rot="0">
            <a:off x="11959765" y="2506353"/>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Arquitectura</a:t>
            </a:r>
          </a:p>
        </p:txBody>
      </p:sp>
      <p:sp>
        <p:nvSpPr>
          <p:cNvPr name="TextBox 18" id="18"/>
          <p:cNvSpPr txBox="true"/>
          <p:nvPr/>
        </p:nvSpPr>
        <p:spPr>
          <a:xfrm rot="0">
            <a:off x="10697616" y="2506353"/>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08</a:t>
            </a:r>
          </a:p>
        </p:txBody>
      </p:sp>
      <p:sp>
        <p:nvSpPr>
          <p:cNvPr name="TextBox 19" id="19"/>
          <p:cNvSpPr txBox="true"/>
          <p:nvPr/>
        </p:nvSpPr>
        <p:spPr>
          <a:xfrm rot="0">
            <a:off x="11959765" y="3502668"/>
            <a:ext cx="5299535" cy="777240"/>
          </a:xfrm>
          <a:prstGeom prst="rect">
            <a:avLst/>
          </a:prstGeom>
        </p:spPr>
        <p:txBody>
          <a:bodyPr anchor="t" rtlCol="false" tIns="0" lIns="0" bIns="0" rIns="0">
            <a:spAutoFit/>
          </a:bodyPr>
          <a:lstStyle/>
          <a:p>
            <a:pPr algn="l">
              <a:lnSpc>
                <a:spcPts val="5670"/>
              </a:lnSpc>
            </a:pPr>
            <a:r>
              <a:rPr lang="en-US" sz="4200">
                <a:solidFill>
                  <a:srgbClr val="000000"/>
                </a:solidFill>
                <a:latin typeface="Calibri (MS)"/>
                <a:ea typeface="Calibri (MS)"/>
                <a:cs typeface="Calibri (MS)"/>
                <a:sym typeface="Calibri (MS)"/>
              </a:rPr>
              <a:t>Metodología</a:t>
            </a:r>
          </a:p>
        </p:txBody>
      </p:sp>
      <p:sp>
        <p:nvSpPr>
          <p:cNvPr name="TextBox 20" id="20"/>
          <p:cNvSpPr txBox="true"/>
          <p:nvPr/>
        </p:nvSpPr>
        <p:spPr>
          <a:xfrm rot="0">
            <a:off x="10697616" y="3501872"/>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09</a:t>
            </a:r>
          </a:p>
        </p:txBody>
      </p:sp>
      <p:sp>
        <p:nvSpPr>
          <p:cNvPr name="TextBox 21" id="21"/>
          <p:cNvSpPr txBox="true"/>
          <p:nvPr/>
        </p:nvSpPr>
        <p:spPr>
          <a:xfrm rot="0">
            <a:off x="11959765" y="4498983"/>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Roles</a:t>
            </a:r>
          </a:p>
        </p:txBody>
      </p:sp>
      <p:sp>
        <p:nvSpPr>
          <p:cNvPr name="TextBox 22" id="22"/>
          <p:cNvSpPr txBox="true"/>
          <p:nvPr/>
        </p:nvSpPr>
        <p:spPr>
          <a:xfrm rot="0">
            <a:off x="10697616" y="4497391"/>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10</a:t>
            </a:r>
          </a:p>
        </p:txBody>
      </p:sp>
      <p:sp>
        <p:nvSpPr>
          <p:cNvPr name="TextBox 23" id="23"/>
          <p:cNvSpPr txBox="true"/>
          <p:nvPr/>
        </p:nvSpPr>
        <p:spPr>
          <a:xfrm rot="0">
            <a:off x="11959765" y="5494502"/>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Sprints</a:t>
            </a:r>
          </a:p>
        </p:txBody>
      </p:sp>
      <p:sp>
        <p:nvSpPr>
          <p:cNvPr name="TextBox 24" id="24"/>
          <p:cNvSpPr txBox="true"/>
          <p:nvPr/>
        </p:nvSpPr>
        <p:spPr>
          <a:xfrm rot="0">
            <a:off x="10697616" y="5492911"/>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11</a:t>
            </a:r>
          </a:p>
        </p:txBody>
      </p:sp>
      <p:sp>
        <p:nvSpPr>
          <p:cNvPr name="TextBox 25" id="25"/>
          <p:cNvSpPr txBox="true"/>
          <p:nvPr/>
        </p:nvSpPr>
        <p:spPr>
          <a:xfrm rot="0">
            <a:off x="11959765" y="6490021"/>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Evidencias</a:t>
            </a:r>
          </a:p>
        </p:txBody>
      </p:sp>
      <p:sp>
        <p:nvSpPr>
          <p:cNvPr name="TextBox 26" id="26"/>
          <p:cNvSpPr txBox="true"/>
          <p:nvPr/>
        </p:nvSpPr>
        <p:spPr>
          <a:xfrm rot="0">
            <a:off x="10697616" y="6488430"/>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12</a:t>
            </a:r>
          </a:p>
        </p:txBody>
      </p:sp>
      <p:sp>
        <p:nvSpPr>
          <p:cNvPr name="TextBox 27" id="27"/>
          <p:cNvSpPr txBox="true"/>
          <p:nvPr/>
        </p:nvSpPr>
        <p:spPr>
          <a:xfrm rot="0">
            <a:off x="11959765" y="7485541"/>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Cronograma</a:t>
            </a:r>
          </a:p>
        </p:txBody>
      </p:sp>
      <p:sp>
        <p:nvSpPr>
          <p:cNvPr name="TextBox 28" id="28"/>
          <p:cNvSpPr txBox="true"/>
          <p:nvPr/>
        </p:nvSpPr>
        <p:spPr>
          <a:xfrm rot="0">
            <a:off x="10697616" y="7483949"/>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13</a:t>
            </a:r>
          </a:p>
        </p:txBody>
      </p:sp>
      <p:sp>
        <p:nvSpPr>
          <p:cNvPr name="TextBox 29" id="29"/>
          <p:cNvSpPr txBox="true"/>
          <p:nvPr/>
        </p:nvSpPr>
        <p:spPr>
          <a:xfrm rot="0">
            <a:off x="11959765" y="8481060"/>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Conclusiones</a:t>
            </a:r>
          </a:p>
        </p:txBody>
      </p:sp>
      <p:sp>
        <p:nvSpPr>
          <p:cNvPr name="TextBox 30" id="30"/>
          <p:cNvSpPr txBox="true"/>
          <p:nvPr/>
        </p:nvSpPr>
        <p:spPr>
          <a:xfrm rot="0">
            <a:off x="3100480" y="3503464"/>
            <a:ext cx="919250" cy="777240"/>
          </a:xfrm>
          <a:prstGeom prst="rect">
            <a:avLst/>
          </a:prstGeom>
        </p:spPr>
        <p:txBody>
          <a:bodyPr anchor="t" rtlCol="false" tIns="0" lIns="0" bIns="0" rIns="0">
            <a:spAutoFit/>
          </a:bodyPr>
          <a:lstStyle/>
          <a:p>
            <a:pPr algn="l">
              <a:lnSpc>
                <a:spcPts val="5670"/>
              </a:lnSpc>
            </a:pPr>
            <a:r>
              <a:rPr lang="en-US" sz="4200" b="true">
                <a:solidFill>
                  <a:srgbClr val="02B1EE"/>
                </a:solidFill>
                <a:latin typeface="Calibri (MS) Bold"/>
                <a:ea typeface="Calibri (MS) Bold"/>
                <a:cs typeface="Calibri (MS) Bold"/>
                <a:sym typeface="Calibri (MS) Bold"/>
              </a:rPr>
              <a:t>02</a:t>
            </a:r>
          </a:p>
        </p:txBody>
      </p:sp>
      <p:sp>
        <p:nvSpPr>
          <p:cNvPr name="TextBox 31" id="31"/>
          <p:cNvSpPr txBox="true"/>
          <p:nvPr/>
        </p:nvSpPr>
        <p:spPr>
          <a:xfrm rot="0">
            <a:off x="4362630" y="4407501"/>
            <a:ext cx="5299535" cy="777240"/>
          </a:xfrm>
          <a:prstGeom prst="rect">
            <a:avLst/>
          </a:prstGeom>
        </p:spPr>
        <p:txBody>
          <a:bodyPr anchor="t" rtlCol="false" tIns="0" lIns="0" bIns="0" rIns="0">
            <a:spAutoFit/>
          </a:bodyPr>
          <a:lstStyle/>
          <a:p>
            <a:pPr algn="l" marL="0" indent="0" lvl="0">
              <a:lnSpc>
                <a:spcPts val="5670"/>
              </a:lnSpc>
              <a:spcBef>
                <a:spcPct val="0"/>
              </a:spcBef>
            </a:pPr>
            <a:r>
              <a:rPr lang="en-US" sz="4200">
                <a:solidFill>
                  <a:srgbClr val="000000"/>
                </a:solidFill>
                <a:latin typeface="Calibri (MS)"/>
                <a:ea typeface="Calibri (MS)"/>
                <a:cs typeface="Calibri (MS)"/>
                <a:sym typeface="Calibri (MS)"/>
              </a:rPr>
              <a:t>Necesidad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30113" y="0"/>
            <a:ext cx="6703601" cy="6075139"/>
          </a:xfrm>
          <a:custGeom>
            <a:avLst/>
            <a:gdLst/>
            <a:ahLst/>
            <a:cxnLst/>
            <a:rect r="r" b="b" t="t" l="l"/>
            <a:pathLst>
              <a:path h="6075139" w="6703601">
                <a:moveTo>
                  <a:pt x="0" y="0"/>
                </a:moveTo>
                <a:lnTo>
                  <a:pt x="6703601" y="0"/>
                </a:lnTo>
                <a:lnTo>
                  <a:pt x="6703601" y="6075139"/>
                </a:lnTo>
                <a:lnTo>
                  <a:pt x="0" y="6075139"/>
                </a:lnTo>
                <a:lnTo>
                  <a:pt x="0" y="0"/>
                </a:lnTo>
                <a:close/>
              </a:path>
            </a:pathLst>
          </a:custGeom>
          <a:blipFill>
            <a:blip r:embed="rId2"/>
            <a:stretch>
              <a:fillRect l="0" t="0" r="0" b="0"/>
            </a:stretch>
          </a:blipFill>
        </p:spPr>
      </p:sp>
      <p:sp>
        <p:nvSpPr>
          <p:cNvPr name="Freeform 3" id="3"/>
          <p:cNvSpPr/>
          <p:nvPr/>
        </p:nvSpPr>
        <p:spPr>
          <a:xfrm flipH="false" flipV="false" rot="-10800000">
            <a:off x="11584399" y="0"/>
            <a:ext cx="6703601" cy="6075139"/>
          </a:xfrm>
          <a:custGeom>
            <a:avLst/>
            <a:gdLst/>
            <a:ahLst/>
            <a:cxnLst/>
            <a:rect r="r" b="b" t="t" l="l"/>
            <a:pathLst>
              <a:path h="6075139" w="6703601">
                <a:moveTo>
                  <a:pt x="0" y="0"/>
                </a:moveTo>
                <a:lnTo>
                  <a:pt x="6703601" y="0"/>
                </a:lnTo>
                <a:lnTo>
                  <a:pt x="6703601" y="6075139"/>
                </a:lnTo>
                <a:lnTo>
                  <a:pt x="0" y="6075139"/>
                </a:lnTo>
                <a:lnTo>
                  <a:pt x="0" y="0"/>
                </a:lnTo>
                <a:close/>
              </a:path>
            </a:pathLst>
          </a:custGeom>
          <a:blipFill>
            <a:blip r:embed="rId2"/>
            <a:stretch>
              <a:fillRect l="0" t="0" r="0" b="0"/>
            </a:stretch>
          </a:blipFill>
        </p:spPr>
      </p:sp>
      <p:sp>
        <p:nvSpPr>
          <p:cNvPr name="Freeform 4" id="4"/>
          <p:cNvSpPr/>
          <p:nvPr/>
        </p:nvSpPr>
        <p:spPr>
          <a:xfrm flipH="false" flipV="false" rot="0">
            <a:off x="13977618" y="6717815"/>
            <a:ext cx="4310382" cy="3669213"/>
          </a:xfrm>
          <a:custGeom>
            <a:avLst/>
            <a:gdLst/>
            <a:ahLst/>
            <a:cxnLst/>
            <a:rect r="r" b="b" t="t" l="l"/>
            <a:pathLst>
              <a:path h="3669213" w="4310382">
                <a:moveTo>
                  <a:pt x="0" y="0"/>
                </a:moveTo>
                <a:lnTo>
                  <a:pt x="4310382" y="0"/>
                </a:lnTo>
                <a:lnTo>
                  <a:pt x="4310382" y="3669212"/>
                </a:lnTo>
                <a:lnTo>
                  <a:pt x="0" y="3669212"/>
                </a:lnTo>
                <a:lnTo>
                  <a:pt x="0" y="0"/>
                </a:lnTo>
                <a:close/>
              </a:path>
            </a:pathLst>
          </a:custGeom>
          <a:blipFill>
            <a:blip r:embed="rId3"/>
            <a:stretch>
              <a:fillRect l="0" t="0" r="0" b="0"/>
            </a:stretch>
          </a:blipFill>
        </p:spPr>
      </p:sp>
      <p:grpSp>
        <p:nvGrpSpPr>
          <p:cNvPr name="Group 5" id="5"/>
          <p:cNvGrpSpPr/>
          <p:nvPr/>
        </p:nvGrpSpPr>
        <p:grpSpPr>
          <a:xfrm rot="0">
            <a:off x="2668925" y="1600963"/>
            <a:ext cx="12577638" cy="3983997"/>
            <a:chOff x="0" y="0"/>
            <a:chExt cx="16770184" cy="5311996"/>
          </a:xfrm>
        </p:grpSpPr>
        <p:sp>
          <p:nvSpPr>
            <p:cNvPr name="TextBox 6" id="6"/>
            <p:cNvSpPr txBox="true"/>
            <p:nvPr/>
          </p:nvSpPr>
          <p:spPr>
            <a:xfrm rot="0">
              <a:off x="0" y="-247650"/>
              <a:ext cx="16770184" cy="1715690"/>
            </a:xfrm>
            <a:prstGeom prst="rect">
              <a:avLst/>
            </a:prstGeom>
          </p:spPr>
          <p:txBody>
            <a:bodyPr anchor="t" rtlCol="false" tIns="0" lIns="0" bIns="0" rIns="0">
              <a:spAutoFit/>
            </a:bodyPr>
            <a:lstStyle/>
            <a:p>
              <a:pPr algn="ctr">
                <a:lnSpc>
                  <a:spcPts val="9772"/>
                </a:lnSpc>
              </a:pPr>
              <a:r>
                <a:rPr lang="en-US" sz="7238" b="true">
                  <a:solidFill>
                    <a:srgbClr val="000000"/>
                  </a:solidFill>
                  <a:latin typeface="Calibri (MS) Bold"/>
                  <a:ea typeface="Calibri (MS) Bold"/>
                  <a:cs typeface="Calibri (MS) Bold"/>
                  <a:sym typeface="Calibri (MS) Bold"/>
                </a:rPr>
                <a:t>Contexto</a:t>
              </a:r>
            </a:p>
          </p:txBody>
        </p:sp>
        <p:sp>
          <p:nvSpPr>
            <p:cNvPr name="TextBox 7" id="7"/>
            <p:cNvSpPr txBox="true"/>
            <p:nvPr/>
          </p:nvSpPr>
          <p:spPr>
            <a:xfrm rot="0">
              <a:off x="0" y="1987628"/>
              <a:ext cx="16770184" cy="3324368"/>
            </a:xfrm>
            <a:prstGeom prst="rect">
              <a:avLst/>
            </a:prstGeom>
          </p:spPr>
          <p:txBody>
            <a:bodyPr anchor="t" rtlCol="false" tIns="0" lIns="0" bIns="0" rIns="0">
              <a:spAutoFit/>
            </a:bodyPr>
            <a:lstStyle/>
            <a:p>
              <a:pPr algn="just">
                <a:lnSpc>
                  <a:spcPts val="4886"/>
                </a:lnSpc>
              </a:pPr>
              <a:r>
                <a:rPr lang="en-US" sz="3619">
                  <a:solidFill>
                    <a:srgbClr val="000000"/>
                  </a:solidFill>
                  <a:latin typeface="Calibri (MS)"/>
                  <a:ea typeface="Calibri (MS)"/>
                  <a:cs typeface="Calibri (MS)"/>
                  <a:sym typeface="Calibri (MS)"/>
                </a:rPr>
                <a:t>El proyecto URoom se desarrolla en el ámbito de la educación superior y el mercado inmobiliario, específicamente en la gestión de arriendos de propiedades dirigidas a estudiantes universitarios. </a:t>
              </a:r>
            </a:p>
            <a:p>
              <a:pPr algn="just">
                <a:lnSpc>
                  <a:spcPts val="4886"/>
                </a:lnSpc>
              </a:pPr>
            </a:p>
          </p:txBody>
        </p:sp>
      </p:grpSp>
      <p:sp>
        <p:nvSpPr>
          <p:cNvPr name="Freeform 8" id="8"/>
          <p:cNvSpPr/>
          <p:nvPr/>
        </p:nvSpPr>
        <p:spPr>
          <a:xfrm flipH="false" flipV="false" rot="0">
            <a:off x="188550" y="6817842"/>
            <a:ext cx="5266274" cy="3469158"/>
          </a:xfrm>
          <a:custGeom>
            <a:avLst/>
            <a:gdLst/>
            <a:ahLst/>
            <a:cxnLst/>
            <a:rect r="r" b="b" t="t" l="l"/>
            <a:pathLst>
              <a:path h="3469158" w="5266274">
                <a:moveTo>
                  <a:pt x="0" y="0"/>
                </a:moveTo>
                <a:lnTo>
                  <a:pt x="5266275" y="0"/>
                </a:lnTo>
                <a:lnTo>
                  <a:pt x="5266275" y="3469158"/>
                </a:lnTo>
                <a:lnTo>
                  <a:pt x="0" y="3469158"/>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286025">
            <a:off x="-1809185" y="-2832530"/>
            <a:ext cx="5349240" cy="8229600"/>
          </a:xfrm>
          <a:custGeom>
            <a:avLst/>
            <a:gdLst/>
            <a:ahLst/>
            <a:cxnLst/>
            <a:rect r="r" b="b" t="t" l="l"/>
            <a:pathLst>
              <a:path h="8229600" w="5349240">
                <a:moveTo>
                  <a:pt x="0" y="0"/>
                </a:moveTo>
                <a:lnTo>
                  <a:pt x="5349240" y="0"/>
                </a:lnTo>
                <a:lnTo>
                  <a:pt x="5349240" y="8229600"/>
                </a:lnTo>
                <a:lnTo>
                  <a:pt x="0" y="8229600"/>
                </a:lnTo>
                <a:lnTo>
                  <a:pt x="0" y="0"/>
                </a:lnTo>
                <a:close/>
              </a:path>
            </a:pathLst>
          </a:custGeom>
          <a:blipFill>
            <a:blip r:embed="rId2"/>
            <a:stretch>
              <a:fillRect l="0" t="0" r="0" b="0"/>
            </a:stretch>
          </a:blipFill>
        </p:spPr>
      </p:sp>
      <p:sp>
        <p:nvSpPr>
          <p:cNvPr name="Freeform 3" id="3"/>
          <p:cNvSpPr/>
          <p:nvPr/>
        </p:nvSpPr>
        <p:spPr>
          <a:xfrm flipH="true" flipV="false" rot="0">
            <a:off x="16093926" y="4966832"/>
            <a:ext cx="2724187" cy="5434787"/>
          </a:xfrm>
          <a:custGeom>
            <a:avLst/>
            <a:gdLst/>
            <a:ahLst/>
            <a:cxnLst/>
            <a:rect r="r" b="b" t="t" l="l"/>
            <a:pathLst>
              <a:path h="5434787" w="2724187">
                <a:moveTo>
                  <a:pt x="2724187" y="0"/>
                </a:moveTo>
                <a:lnTo>
                  <a:pt x="0" y="0"/>
                </a:lnTo>
                <a:lnTo>
                  <a:pt x="0" y="5434787"/>
                </a:lnTo>
                <a:lnTo>
                  <a:pt x="2724187" y="5434787"/>
                </a:lnTo>
                <a:lnTo>
                  <a:pt x="2724187" y="0"/>
                </a:lnTo>
                <a:close/>
              </a:path>
            </a:pathLst>
          </a:custGeom>
          <a:blipFill>
            <a:blip r:embed="rId3"/>
            <a:stretch>
              <a:fillRect l="0" t="0" r="0" b="0"/>
            </a:stretch>
          </a:blipFill>
        </p:spPr>
      </p:sp>
      <p:sp>
        <p:nvSpPr>
          <p:cNvPr name="TextBox 4" id="4"/>
          <p:cNvSpPr txBox="true"/>
          <p:nvPr/>
        </p:nvSpPr>
        <p:spPr>
          <a:xfrm rot="0">
            <a:off x="3419184" y="203556"/>
            <a:ext cx="11449631" cy="1211580"/>
          </a:xfrm>
          <a:prstGeom prst="rect">
            <a:avLst/>
          </a:prstGeom>
        </p:spPr>
        <p:txBody>
          <a:bodyPr anchor="t" rtlCol="false" tIns="0" lIns="0" bIns="0" rIns="0">
            <a:spAutoFit/>
          </a:bodyPr>
          <a:lstStyle/>
          <a:p>
            <a:pPr algn="ctr">
              <a:lnSpc>
                <a:spcPts val="8639"/>
              </a:lnSpc>
            </a:pPr>
            <a:r>
              <a:rPr lang="en-US" sz="6399" b="true">
                <a:solidFill>
                  <a:srgbClr val="000000"/>
                </a:solidFill>
                <a:latin typeface="Calibri (MS) Bold"/>
                <a:ea typeface="Calibri (MS) Bold"/>
                <a:cs typeface="Calibri (MS) Bold"/>
                <a:sym typeface="Calibri (MS) Bold"/>
              </a:rPr>
              <a:t>Problema</a:t>
            </a:r>
          </a:p>
        </p:txBody>
      </p:sp>
      <p:sp>
        <p:nvSpPr>
          <p:cNvPr name="TextBox 5" id="5"/>
          <p:cNvSpPr txBox="true"/>
          <p:nvPr/>
        </p:nvSpPr>
        <p:spPr>
          <a:xfrm rot="0">
            <a:off x="1739405" y="1691764"/>
            <a:ext cx="14207441" cy="7430502"/>
          </a:xfrm>
          <a:prstGeom prst="rect">
            <a:avLst/>
          </a:prstGeom>
        </p:spPr>
        <p:txBody>
          <a:bodyPr anchor="t" rtlCol="false" tIns="0" lIns="0" bIns="0" rIns="0">
            <a:spAutoFit/>
          </a:bodyPr>
          <a:lstStyle/>
          <a:p>
            <a:pPr algn="just">
              <a:lnSpc>
                <a:spcPts val="4851"/>
              </a:lnSpc>
            </a:pPr>
            <a:r>
              <a:rPr lang="en-US" sz="3593">
                <a:solidFill>
                  <a:srgbClr val="000000"/>
                </a:solidFill>
                <a:latin typeface="Calibri (MS)"/>
                <a:ea typeface="Calibri (MS)"/>
                <a:cs typeface="Calibri (MS)"/>
                <a:sym typeface="Calibri (MS)"/>
              </a:rPr>
              <a:t>Actualmente, los estudiantes y arrendadores enfrentan baja seguridad en la búsqueda y lista de propiedades, esto se debe en parte a que h</a:t>
            </a:r>
            <a:r>
              <a:rPr lang="en-US" sz="3593">
                <a:solidFill>
                  <a:srgbClr val="000000"/>
                </a:solidFill>
                <a:latin typeface="Calibri (MS)"/>
                <a:ea typeface="Calibri (MS)"/>
                <a:cs typeface="Calibri (MS)"/>
                <a:sym typeface="Calibri (MS)"/>
              </a:rPr>
              <a:t>ay una escasa</a:t>
            </a:r>
            <a:r>
              <a:rPr lang="en-US" sz="3593">
                <a:solidFill>
                  <a:srgbClr val="000000"/>
                </a:solidFill>
                <a:latin typeface="Calibri (MS)"/>
                <a:ea typeface="Calibri (MS)"/>
                <a:cs typeface="Calibri (MS)"/>
                <a:sym typeface="Calibri (MS)"/>
              </a:rPr>
              <a:t> transparencia en los documentos e información digital.</a:t>
            </a:r>
          </a:p>
          <a:p>
            <a:pPr algn="just">
              <a:lnSpc>
                <a:spcPts val="4851"/>
              </a:lnSpc>
            </a:pPr>
          </a:p>
          <a:p>
            <a:pPr algn="just">
              <a:lnSpc>
                <a:spcPts val="4851"/>
              </a:lnSpc>
            </a:pPr>
            <a:r>
              <a:rPr lang="en-US" sz="3593">
                <a:solidFill>
                  <a:srgbClr val="000000"/>
                </a:solidFill>
                <a:latin typeface="Calibri (MS)"/>
                <a:ea typeface="Calibri (MS)"/>
                <a:cs typeface="Calibri (MS)"/>
                <a:sym typeface="Calibri (MS)"/>
              </a:rPr>
              <a:t>Durante enero y febrero del 2022 se recibieron más del doble de denuncias por estafas vinculadas al arriendo de propiedades que en los mismos meses del año anterior.</a:t>
            </a:r>
          </a:p>
          <a:p>
            <a:pPr algn="just">
              <a:lnSpc>
                <a:spcPts val="4851"/>
              </a:lnSpc>
            </a:pPr>
            <a:r>
              <a:rPr lang="en-US" sz="3593">
                <a:solidFill>
                  <a:srgbClr val="000000"/>
                </a:solidFill>
                <a:latin typeface="Calibri (MS)"/>
                <a:ea typeface="Calibri (MS)"/>
                <a:cs typeface="Calibri (MS)"/>
                <a:sym typeface="Calibri (MS)"/>
              </a:rPr>
              <a:t>Estadísticas levantadas desde el área de Delitos Económicos PDI, muestran que en los dos primeros meses de 2022 se recibieron casi tantas denuncias como en todo el 2021. Visto como porcentaje, los 132 casos registrados en enero y febrero representan el 88,6 % de todos los casos del año 2021</a:t>
            </a:r>
          </a:p>
          <a:p>
            <a:pPr algn="just">
              <a:lnSpc>
                <a:spcPts val="4851"/>
              </a:lnSpc>
            </a:pPr>
          </a:p>
        </p:txBody>
      </p:sp>
      <p:sp>
        <p:nvSpPr>
          <p:cNvPr name="Freeform 6" id="6"/>
          <p:cNvSpPr/>
          <p:nvPr/>
        </p:nvSpPr>
        <p:spPr>
          <a:xfrm flipH="false" flipV="false" rot="-10800000">
            <a:off x="12212012" y="-85964"/>
            <a:ext cx="6703601" cy="6075139"/>
          </a:xfrm>
          <a:custGeom>
            <a:avLst/>
            <a:gdLst/>
            <a:ahLst/>
            <a:cxnLst/>
            <a:rect r="r" b="b" t="t" l="l"/>
            <a:pathLst>
              <a:path h="6075139" w="6703601">
                <a:moveTo>
                  <a:pt x="0" y="0"/>
                </a:moveTo>
                <a:lnTo>
                  <a:pt x="6703601" y="0"/>
                </a:lnTo>
                <a:lnTo>
                  <a:pt x="6703601" y="6075138"/>
                </a:lnTo>
                <a:lnTo>
                  <a:pt x="0" y="6075138"/>
                </a:lnTo>
                <a:lnTo>
                  <a:pt x="0" y="0"/>
                </a:lnTo>
                <a:close/>
              </a:path>
            </a:pathLst>
          </a:custGeom>
          <a:blipFill>
            <a:blip r:embed="rId4"/>
            <a:stretch>
              <a:fillRect l="0" t="0" r="0" b="0"/>
            </a:stretch>
          </a:blipFill>
        </p:spPr>
      </p:sp>
      <p:sp>
        <p:nvSpPr>
          <p:cNvPr name="TextBox 7" id="7"/>
          <p:cNvSpPr txBox="true"/>
          <p:nvPr/>
        </p:nvSpPr>
        <p:spPr>
          <a:xfrm rot="0">
            <a:off x="1739405" y="9360109"/>
            <a:ext cx="8034388" cy="694767"/>
          </a:xfrm>
          <a:prstGeom prst="rect">
            <a:avLst/>
          </a:prstGeom>
        </p:spPr>
        <p:txBody>
          <a:bodyPr anchor="t" rtlCol="false" tIns="0" lIns="0" bIns="0" rIns="0">
            <a:spAutoFit/>
          </a:bodyPr>
          <a:lstStyle/>
          <a:p>
            <a:pPr algn="l">
              <a:lnSpc>
                <a:spcPts val="2733"/>
              </a:lnSpc>
            </a:pPr>
            <a:r>
              <a:rPr lang="en-US" sz="1952" u="sng">
                <a:solidFill>
                  <a:srgbClr val="000000"/>
                </a:solidFill>
                <a:latin typeface="Arimo"/>
                <a:ea typeface="Arimo"/>
                <a:cs typeface="Arimo"/>
                <a:sym typeface="Arimo"/>
                <a:hlinkClick r:id="rId5" tooltip="https://www.pdichile.cl/centro-de-prensa/detalle-prensa/2022/03/23/verano-2022-suben-estafas-en-arriendo-de-casas"/>
              </a:rPr>
              <a:t>https://www.pdichile.cl/centro-de-prensa/detalle-prensa/2022/03/23/verano-2022-suben-estafas-en-arriendo-de-casas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211861"/>
            <a:ext cx="6703601" cy="6075139"/>
          </a:xfrm>
          <a:custGeom>
            <a:avLst/>
            <a:gdLst/>
            <a:ahLst/>
            <a:cxnLst/>
            <a:rect r="r" b="b" t="t" l="l"/>
            <a:pathLst>
              <a:path h="6075139" w="6703601">
                <a:moveTo>
                  <a:pt x="0" y="0"/>
                </a:moveTo>
                <a:lnTo>
                  <a:pt x="6703601" y="0"/>
                </a:lnTo>
                <a:lnTo>
                  <a:pt x="6703601" y="6075139"/>
                </a:lnTo>
                <a:lnTo>
                  <a:pt x="0" y="6075139"/>
                </a:lnTo>
                <a:lnTo>
                  <a:pt x="0" y="0"/>
                </a:lnTo>
                <a:close/>
              </a:path>
            </a:pathLst>
          </a:custGeom>
          <a:blipFill>
            <a:blip r:embed="rId2"/>
            <a:stretch>
              <a:fillRect l="0" t="0" r="0" b="0"/>
            </a:stretch>
          </a:blipFill>
        </p:spPr>
      </p:sp>
      <p:sp>
        <p:nvSpPr>
          <p:cNvPr name="Freeform 3" id="3"/>
          <p:cNvSpPr/>
          <p:nvPr/>
        </p:nvSpPr>
        <p:spPr>
          <a:xfrm flipH="false" flipV="false" rot="-10800000">
            <a:off x="11584399" y="0"/>
            <a:ext cx="6703601" cy="6075139"/>
          </a:xfrm>
          <a:custGeom>
            <a:avLst/>
            <a:gdLst/>
            <a:ahLst/>
            <a:cxnLst/>
            <a:rect r="r" b="b" t="t" l="l"/>
            <a:pathLst>
              <a:path h="6075139" w="6703601">
                <a:moveTo>
                  <a:pt x="0" y="0"/>
                </a:moveTo>
                <a:lnTo>
                  <a:pt x="6703601" y="0"/>
                </a:lnTo>
                <a:lnTo>
                  <a:pt x="6703601" y="6075139"/>
                </a:lnTo>
                <a:lnTo>
                  <a:pt x="0" y="6075139"/>
                </a:lnTo>
                <a:lnTo>
                  <a:pt x="0" y="0"/>
                </a:lnTo>
                <a:close/>
              </a:path>
            </a:pathLst>
          </a:custGeom>
          <a:blipFill>
            <a:blip r:embed="rId2"/>
            <a:stretch>
              <a:fillRect l="0" t="0" r="0" b="0"/>
            </a:stretch>
          </a:blipFill>
        </p:spPr>
      </p:sp>
      <p:grpSp>
        <p:nvGrpSpPr>
          <p:cNvPr name="Group 4" id="4"/>
          <p:cNvGrpSpPr/>
          <p:nvPr/>
        </p:nvGrpSpPr>
        <p:grpSpPr>
          <a:xfrm rot="0">
            <a:off x="1993249" y="936034"/>
            <a:ext cx="13774246" cy="6551655"/>
            <a:chOff x="0" y="0"/>
            <a:chExt cx="18365661" cy="8735540"/>
          </a:xfrm>
        </p:grpSpPr>
        <p:sp>
          <p:nvSpPr>
            <p:cNvPr name="TextBox 5" id="5"/>
            <p:cNvSpPr txBox="true"/>
            <p:nvPr/>
          </p:nvSpPr>
          <p:spPr>
            <a:xfrm rot="0">
              <a:off x="0" y="-257175"/>
              <a:ext cx="18365661" cy="1755293"/>
            </a:xfrm>
            <a:prstGeom prst="rect">
              <a:avLst/>
            </a:prstGeom>
          </p:spPr>
          <p:txBody>
            <a:bodyPr anchor="t" rtlCol="false" tIns="0" lIns="0" bIns="0" rIns="0">
              <a:spAutoFit/>
            </a:bodyPr>
            <a:lstStyle/>
            <a:p>
              <a:pPr algn="ctr">
                <a:lnSpc>
                  <a:spcPts val="9972"/>
                </a:lnSpc>
              </a:pPr>
              <a:r>
                <a:rPr lang="en-US" sz="7387" b="true">
                  <a:solidFill>
                    <a:srgbClr val="000000"/>
                  </a:solidFill>
                  <a:latin typeface="Calibri (MS) Bold"/>
                  <a:ea typeface="Calibri (MS) Bold"/>
                  <a:cs typeface="Calibri (MS) Bold"/>
                  <a:sym typeface="Calibri (MS) Bold"/>
                </a:rPr>
                <a:t>Necesidad</a:t>
              </a:r>
            </a:p>
          </p:txBody>
        </p:sp>
        <p:sp>
          <p:nvSpPr>
            <p:cNvPr name="TextBox 6" id="6"/>
            <p:cNvSpPr txBox="true"/>
            <p:nvPr/>
          </p:nvSpPr>
          <p:spPr>
            <a:xfrm rot="0">
              <a:off x="0" y="2021169"/>
              <a:ext cx="18365661" cy="6714371"/>
            </a:xfrm>
            <a:prstGeom prst="rect">
              <a:avLst/>
            </a:prstGeom>
          </p:spPr>
          <p:txBody>
            <a:bodyPr anchor="t" rtlCol="false" tIns="0" lIns="0" bIns="0" rIns="0">
              <a:spAutoFit/>
            </a:bodyPr>
            <a:lstStyle/>
            <a:p>
              <a:pPr algn="just">
                <a:lnSpc>
                  <a:spcPts val="4986"/>
                </a:lnSpc>
              </a:pPr>
              <a:r>
                <a:rPr lang="en-US" sz="3693">
                  <a:solidFill>
                    <a:srgbClr val="000000"/>
                  </a:solidFill>
                  <a:latin typeface="Calibri (MS)"/>
                  <a:ea typeface="Calibri (MS)"/>
                  <a:cs typeface="Calibri (MS)"/>
                  <a:sym typeface="Calibri (MS)"/>
                </a:rPr>
                <a:t>Dado que existen estas dificultades, surge la necesidad de contar con una herramienta tecnológica integral que: </a:t>
              </a:r>
            </a:p>
            <a:p>
              <a:pPr algn="just" marL="797433" indent="-398717" lvl="1">
                <a:lnSpc>
                  <a:spcPts val="4986"/>
                </a:lnSpc>
                <a:buFont typeface="Arial"/>
                <a:buChar char="•"/>
              </a:pPr>
              <a:r>
                <a:rPr lang="en-US" sz="3693">
                  <a:solidFill>
                    <a:srgbClr val="000000"/>
                  </a:solidFill>
                  <a:latin typeface="Calibri (MS)"/>
                  <a:ea typeface="Calibri (MS)"/>
                  <a:cs typeface="Calibri (MS)"/>
                  <a:sym typeface="Calibri (MS)"/>
                </a:rPr>
                <a:t>Facilite la gestión de propiedades. </a:t>
              </a:r>
            </a:p>
            <a:p>
              <a:pPr algn="just" marL="797433" indent="-398717" lvl="1">
                <a:lnSpc>
                  <a:spcPts val="4986"/>
                </a:lnSpc>
                <a:buFont typeface="Arial"/>
                <a:buChar char="•"/>
              </a:pPr>
              <a:r>
                <a:rPr lang="en-US" sz="3693">
                  <a:solidFill>
                    <a:srgbClr val="000000"/>
                  </a:solidFill>
                  <a:latin typeface="Calibri (MS)"/>
                  <a:ea typeface="Calibri (MS)"/>
                  <a:cs typeface="Calibri (MS)"/>
                  <a:sym typeface="Calibri (MS)"/>
                </a:rPr>
                <a:t>Asegure la veracidad en la validación de certificados de estudiantes y propiedades de arrendadores. </a:t>
              </a:r>
            </a:p>
            <a:p>
              <a:pPr algn="just" marL="797433" indent="-398717" lvl="1">
                <a:lnSpc>
                  <a:spcPts val="4986"/>
                </a:lnSpc>
                <a:buFont typeface="Arial"/>
                <a:buChar char="•"/>
              </a:pPr>
              <a:r>
                <a:rPr lang="en-US" sz="3693">
                  <a:solidFill>
                    <a:srgbClr val="000000"/>
                  </a:solidFill>
                  <a:latin typeface="Calibri (MS)"/>
                  <a:ea typeface="Calibri (MS)"/>
                  <a:cs typeface="Calibri (MS)"/>
                  <a:sym typeface="Calibri (MS)"/>
                </a:rPr>
                <a:t>Ofrezca un espacio confiable de interacción entre estudiantes y propietarios.</a:t>
              </a:r>
            </a:p>
            <a:p>
              <a:pPr algn="just">
                <a:lnSpc>
                  <a:spcPts val="4986"/>
                </a:lnSpc>
              </a:pPr>
            </a:p>
          </p:txBody>
        </p:sp>
      </p:grpSp>
      <p:sp>
        <p:nvSpPr>
          <p:cNvPr name="Freeform 7" id="7"/>
          <p:cNvSpPr/>
          <p:nvPr/>
        </p:nvSpPr>
        <p:spPr>
          <a:xfrm flipH="false" flipV="false" rot="0">
            <a:off x="15552056" y="5100376"/>
            <a:ext cx="2735944" cy="5186624"/>
          </a:xfrm>
          <a:custGeom>
            <a:avLst/>
            <a:gdLst/>
            <a:ahLst/>
            <a:cxnLst/>
            <a:rect r="r" b="b" t="t" l="l"/>
            <a:pathLst>
              <a:path h="5186624" w="2735944">
                <a:moveTo>
                  <a:pt x="0" y="0"/>
                </a:moveTo>
                <a:lnTo>
                  <a:pt x="2735944" y="0"/>
                </a:lnTo>
                <a:lnTo>
                  <a:pt x="2735944" y="5186624"/>
                </a:lnTo>
                <a:lnTo>
                  <a:pt x="0" y="5186624"/>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92512" y="2400247"/>
            <a:ext cx="16366788" cy="4622235"/>
          </a:xfrm>
          <a:prstGeom prst="rect">
            <a:avLst/>
          </a:prstGeom>
        </p:spPr>
        <p:txBody>
          <a:bodyPr anchor="t" rtlCol="false" tIns="0" lIns="0" bIns="0" rIns="0">
            <a:spAutoFit/>
          </a:bodyPr>
          <a:lstStyle/>
          <a:p>
            <a:pPr algn="just">
              <a:lnSpc>
                <a:spcPts val="4540"/>
              </a:lnSpc>
            </a:pPr>
            <a:r>
              <a:rPr lang="en-US" sz="3363">
                <a:solidFill>
                  <a:srgbClr val="000000"/>
                </a:solidFill>
                <a:latin typeface="Calibri (MS)"/>
                <a:ea typeface="Calibri (MS)"/>
                <a:cs typeface="Calibri (MS)"/>
                <a:sym typeface="Calibri (MS)"/>
              </a:rPr>
              <a:t>La solución propuesta es una plataforma web privada que permite a los estudiantes encontrar y arrendar propiedades de manera confiable, mientras que los propietarios pueden publicar y gestionar sus inmuebles d</a:t>
            </a:r>
            <a:r>
              <a:rPr lang="en-US" sz="3363">
                <a:solidFill>
                  <a:srgbClr val="000000"/>
                </a:solidFill>
                <a:latin typeface="Calibri (MS)"/>
                <a:ea typeface="Calibri (MS)"/>
                <a:cs typeface="Calibri (MS)"/>
                <a:sym typeface="Calibri (MS)"/>
              </a:rPr>
              <a:t>e manera sencilla. </a:t>
            </a:r>
          </a:p>
          <a:p>
            <a:pPr algn="just">
              <a:lnSpc>
                <a:spcPts val="4540"/>
              </a:lnSpc>
            </a:pPr>
          </a:p>
          <a:p>
            <a:pPr algn="just">
              <a:lnSpc>
                <a:spcPts val="4540"/>
              </a:lnSpc>
            </a:pPr>
            <a:r>
              <a:rPr lang="en-US" sz="3363">
                <a:solidFill>
                  <a:srgbClr val="000000"/>
                </a:solidFill>
                <a:latin typeface="Calibri (MS)"/>
                <a:ea typeface="Calibri (MS)"/>
                <a:cs typeface="Calibri (MS)"/>
                <a:sym typeface="Calibri (MS)"/>
              </a:rPr>
              <a:t>La plataforma incorpora mecanismos avanzados de validación digital de documentos, asegurando la autenticidad tanto de los alumnos como de los arrendadores, geolocalización y certificación de propiedades y chat entre alumnos y propietarios.</a:t>
            </a:r>
          </a:p>
          <a:p>
            <a:pPr algn="just">
              <a:lnSpc>
                <a:spcPts val="4540"/>
              </a:lnSpc>
            </a:pPr>
          </a:p>
        </p:txBody>
      </p:sp>
      <p:sp>
        <p:nvSpPr>
          <p:cNvPr name="Freeform 3" id="3"/>
          <p:cNvSpPr/>
          <p:nvPr/>
        </p:nvSpPr>
        <p:spPr>
          <a:xfrm flipH="false" flipV="false" rot="0">
            <a:off x="-444149" y="4442941"/>
            <a:ext cx="6703601" cy="6075139"/>
          </a:xfrm>
          <a:custGeom>
            <a:avLst/>
            <a:gdLst/>
            <a:ahLst/>
            <a:cxnLst/>
            <a:rect r="r" b="b" t="t" l="l"/>
            <a:pathLst>
              <a:path h="6075139" w="6703601">
                <a:moveTo>
                  <a:pt x="0" y="0"/>
                </a:moveTo>
                <a:lnTo>
                  <a:pt x="6703601" y="0"/>
                </a:lnTo>
                <a:lnTo>
                  <a:pt x="6703601" y="6075138"/>
                </a:lnTo>
                <a:lnTo>
                  <a:pt x="0" y="6075138"/>
                </a:lnTo>
                <a:lnTo>
                  <a:pt x="0" y="0"/>
                </a:lnTo>
                <a:close/>
              </a:path>
            </a:pathLst>
          </a:custGeom>
          <a:blipFill>
            <a:blip r:embed="rId2"/>
            <a:stretch>
              <a:fillRect l="0" t="0" r="0" b="0"/>
            </a:stretch>
          </a:blipFill>
        </p:spPr>
      </p:sp>
      <p:sp>
        <p:nvSpPr>
          <p:cNvPr name="Freeform 4" id="4"/>
          <p:cNvSpPr/>
          <p:nvPr/>
        </p:nvSpPr>
        <p:spPr>
          <a:xfrm flipH="true" flipV="true" rot="0">
            <a:off x="12731836" y="-353129"/>
            <a:ext cx="6703601" cy="6075139"/>
          </a:xfrm>
          <a:custGeom>
            <a:avLst/>
            <a:gdLst/>
            <a:ahLst/>
            <a:cxnLst/>
            <a:rect r="r" b="b" t="t" l="l"/>
            <a:pathLst>
              <a:path h="6075139" w="6703601">
                <a:moveTo>
                  <a:pt x="6703601" y="6075138"/>
                </a:moveTo>
                <a:lnTo>
                  <a:pt x="0" y="6075138"/>
                </a:lnTo>
                <a:lnTo>
                  <a:pt x="0" y="0"/>
                </a:lnTo>
                <a:lnTo>
                  <a:pt x="6703601" y="0"/>
                </a:lnTo>
                <a:lnTo>
                  <a:pt x="6703601" y="6075138"/>
                </a:lnTo>
                <a:close/>
              </a:path>
            </a:pathLst>
          </a:custGeom>
          <a:blipFill>
            <a:blip r:embed="rId2"/>
            <a:stretch>
              <a:fillRect l="0" t="0" r="0" b="0"/>
            </a:stretch>
          </a:blipFill>
        </p:spPr>
      </p:sp>
      <p:sp>
        <p:nvSpPr>
          <p:cNvPr name="Freeform 5" id="5"/>
          <p:cNvSpPr/>
          <p:nvPr/>
        </p:nvSpPr>
        <p:spPr>
          <a:xfrm flipH="false" flipV="false" rot="0">
            <a:off x="12731836" y="7155346"/>
            <a:ext cx="5518333" cy="3131654"/>
          </a:xfrm>
          <a:custGeom>
            <a:avLst/>
            <a:gdLst/>
            <a:ahLst/>
            <a:cxnLst/>
            <a:rect r="r" b="b" t="t" l="l"/>
            <a:pathLst>
              <a:path h="3131654" w="5518333">
                <a:moveTo>
                  <a:pt x="0" y="0"/>
                </a:moveTo>
                <a:lnTo>
                  <a:pt x="5518334" y="0"/>
                </a:lnTo>
                <a:lnTo>
                  <a:pt x="5518334" y="3131654"/>
                </a:lnTo>
                <a:lnTo>
                  <a:pt x="0" y="3131654"/>
                </a:lnTo>
                <a:lnTo>
                  <a:pt x="0" y="0"/>
                </a:lnTo>
                <a:close/>
              </a:path>
            </a:pathLst>
          </a:custGeom>
          <a:blipFill>
            <a:blip r:embed="rId3"/>
            <a:stretch>
              <a:fillRect l="0" t="0" r="0" b="0"/>
            </a:stretch>
          </a:blipFill>
        </p:spPr>
      </p:sp>
      <p:sp>
        <p:nvSpPr>
          <p:cNvPr name="TextBox 6" id="6"/>
          <p:cNvSpPr txBox="true"/>
          <p:nvPr/>
        </p:nvSpPr>
        <p:spPr>
          <a:xfrm rot="0">
            <a:off x="7377516" y="602615"/>
            <a:ext cx="3952940" cy="1399540"/>
          </a:xfrm>
          <a:prstGeom prst="rect">
            <a:avLst/>
          </a:prstGeom>
        </p:spPr>
        <p:txBody>
          <a:bodyPr anchor="t" rtlCol="false" tIns="0" lIns="0" bIns="0" rIns="0">
            <a:spAutoFit/>
          </a:bodyPr>
          <a:lstStyle/>
          <a:p>
            <a:pPr algn="l">
              <a:lnSpc>
                <a:spcPts val="10054"/>
              </a:lnSpc>
            </a:pPr>
            <a:r>
              <a:rPr lang="en-US" sz="7447" b="true">
                <a:solidFill>
                  <a:srgbClr val="000000"/>
                </a:solidFill>
                <a:latin typeface="Calibri (MS) Bold"/>
                <a:ea typeface="Calibri (MS) Bold"/>
                <a:cs typeface="Calibri (MS) Bold"/>
                <a:sym typeface="Calibri (MS) Bold"/>
              </a:rPr>
              <a:t>Solución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39940" y="0"/>
            <a:ext cx="5735003" cy="10287000"/>
          </a:xfrm>
          <a:custGeom>
            <a:avLst/>
            <a:gdLst/>
            <a:ahLst/>
            <a:cxnLst/>
            <a:rect r="r" b="b" t="t" l="l"/>
            <a:pathLst>
              <a:path h="10287000" w="5735003">
                <a:moveTo>
                  <a:pt x="0" y="0"/>
                </a:moveTo>
                <a:lnTo>
                  <a:pt x="5735003" y="0"/>
                </a:lnTo>
                <a:lnTo>
                  <a:pt x="5735003"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283844" y="6286847"/>
            <a:ext cx="3814534" cy="3636523"/>
          </a:xfrm>
          <a:custGeom>
            <a:avLst/>
            <a:gdLst/>
            <a:ahLst/>
            <a:cxnLst/>
            <a:rect r="r" b="b" t="t" l="l"/>
            <a:pathLst>
              <a:path h="3636523" w="3814534">
                <a:moveTo>
                  <a:pt x="0" y="0"/>
                </a:moveTo>
                <a:lnTo>
                  <a:pt x="3814535" y="0"/>
                </a:lnTo>
                <a:lnTo>
                  <a:pt x="3814535" y="3636523"/>
                </a:lnTo>
                <a:lnTo>
                  <a:pt x="0" y="3636523"/>
                </a:lnTo>
                <a:lnTo>
                  <a:pt x="0" y="0"/>
                </a:lnTo>
                <a:close/>
              </a:path>
            </a:pathLst>
          </a:custGeom>
          <a:blipFill>
            <a:blip r:embed="rId3"/>
            <a:stretch>
              <a:fillRect l="0" t="0" r="0" b="0"/>
            </a:stretch>
          </a:blipFill>
        </p:spPr>
      </p:sp>
      <p:sp>
        <p:nvSpPr>
          <p:cNvPr name="TextBox 4" id="4"/>
          <p:cNvSpPr txBox="true"/>
          <p:nvPr/>
        </p:nvSpPr>
        <p:spPr>
          <a:xfrm rot="0">
            <a:off x="2820251" y="790575"/>
            <a:ext cx="11240273" cy="1211580"/>
          </a:xfrm>
          <a:prstGeom prst="rect">
            <a:avLst/>
          </a:prstGeom>
        </p:spPr>
        <p:txBody>
          <a:bodyPr anchor="t" rtlCol="false" tIns="0" lIns="0" bIns="0" rIns="0">
            <a:spAutoFit/>
          </a:bodyPr>
          <a:lstStyle/>
          <a:p>
            <a:pPr algn="l">
              <a:lnSpc>
                <a:spcPts val="8639"/>
              </a:lnSpc>
            </a:pPr>
            <a:r>
              <a:rPr lang="en-US" sz="6399" b="true">
                <a:solidFill>
                  <a:srgbClr val="000000"/>
                </a:solidFill>
                <a:latin typeface="Calibri (MS) Bold"/>
                <a:ea typeface="Calibri (MS) Bold"/>
                <a:cs typeface="Calibri (MS) Bold"/>
                <a:sym typeface="Calibri (MS) Bold"/>
              </a:rPr>
              <a:t>Requerimientos Funcionales</a:t>
            </a:r>
          </a:p>
        </p:txBody>
      </p:sp>
      <p:sp>
        <p:nvSpPr>
          <p:cNvPr name="TextBox 5" id="5"/>
          <p:cNvSpPr txBox="true"/>
          <p:nvPr/>
        </p:nvSpPr>
        <p:spPr>
          <a:xfrm rot="0">
            <a:off x="1684384" y="2114971"/>
            <a:ext cx="12964430" cy="6043685"/>
          </a:xfrm>
          <a:prstGeom prst="rect">
            <a:avLst/>
          </a:prstGeom>
        </p:spPr>
        <p:txBody>
          <a:bodyPr anchor="t" rtlCol="false" tIns="0" lIns="0" bIns="0" rIns="0">
            <a:spAutoFit/>
          </a:bodyPr>
          <a:lstStyle/>
          <a:p>
            <a:pPr algn="just" marL="757048" indent="-378524" lvl="1">
              <a:lnSpc>
                <a:spcPts val="4733"/>
              </a:lnSpc>
              <a:buFont typeface="Arial"/>
              <a:buChar char="•"/>
            </a:pPr>
            <a:r>
              <a:rPr lang="en-US" sz="3506">
                <a:solidFill>
                  <a:srgbClr val="000000"/>
                </a:solidFill>
                <a:latin typeface="Calibri (MS)"/>
                <a:ea typeface="Calibri (MS)"/>
                <a:cs typeface="Calibri (MS)"/>
                <a:sym typeface="Calibri (MS)"/>
              </a:rPr>
              <a:t>RF1: Registro de usuarios (estudiantes/propietarios).</a:t>
            </a:r>
          </a:p>
          <a:p>
            <a:pPr algn="just" marL="757048" indent="-378524" lvl="1">
              <a:lnSpc>
                <a:spcPts val="4733"/>
              </a:lnSpc>
              <a:buFont typeface="Arial"/>
              <a:buChar char="•"/>
            </a:pPr>
            <a:r>
              <a:rPr lang="en-US" sz="3506">
                <a:solidFill>
                  <a:srgbClr val="000000"/>
                </a:solidFill>
                <a:latin typeface="Calibri (MS)"/>
                <a:ea typeface="Calibri (MS)"/>
                <a:cs typeface="Calibri (MS)"/>
                <a:sym typeface="Calibri (MS)"/>
              </a:rPr>
              <a:t>RF2: Login con autenticación JWT.</a:t>
            </a:r>
          </a:p>
          <a:p>
            <a:pPr algn="just" marL="757048" indent="-378524" lvl="1">
              <a:lnSpc>
                <a:spcPts val="4733"/>
              </a:lnSpc>
              <a:buFont typeface="Arial"/>
              <a:buChar char="•"/>
            </a:pPr>
            <a:r>
              <a:rPr lang="en-US" sz="3506">
                <a:solidFill>
                  <a:srgbClr val="000000"/>
                </a:solidFill>
                <a:latin typeface="Calibri (MS)"/>
                <a:ea typeface="Calibri (MS)"/>
                <a:cs typeface="Calibri (MS)"/>
                <a:sym typeface="Calibri (MS)"/>
              </a:rPr>
              <a:t>RF3: Subida y validación de certificado de estudiante.</a:t>
            </a:r>
          </a:p>
          <a:p>
            <a:pPr algn="just" marL="757048" indent="-378524" lvl="1">
              <a:lnSpc>
                <a:spcPts val="4733"/>
              </a:lnSpc>
              <a:buFont typeface="Arial"/>
              <a:buChar char="•"/>
            </a:pPr>
            <a:r>
              <a:rPr lang="en-US" sz="3506">
                <a:solidFill>
                  <a:srgbClr val="000000"/>
                </a:solidFill>
                <a:latin typeface="Calibri (MS)"/>
                <a:ea typeface="Calibri (MS)"/>
                <a:cs typeface="Calibri (MS)"/>
                <a:sym typeface="Calibri (MS)"/>
              </a:rPr>
              <a:t>RF4: CRUD de propiedades con fotos y documentos.</a:t>
            </a:r>
          </a:p>
          <a:p>
            <a:pPr algn="just" marL="757048" indent="-378524" lvl="1">
              <a:lnSpc>
                <a:spcPts val="4733"/>
              </a:lnSpc>
              <a:buFont typeface="Arial"/>
              <a:buChar char="•"/>
            </a:pPr>
            <a:r>
              <a:rPr lang="en-US" sz="3506">
                <a:solidFill>
                  <a:srgbClr val="000000"/>
                </a:solidFill>
                <a:latin typeface="Calibri (MS)"/>
                <a:ea typeface="Calibri (MS)"/>
                <a:cs typeface="Calibri (MS)"/>
                <a:sym typeface="Calibri (MS)"/>
              </a:rPr>
              <a:t>RF5: Búsqueda de propiedades con filtros.</a:t>
            </a:r>
          </a:p>
          <a:p>
            <a:pPr algn="just" marL="757048" indent="-378524" lvl="1">
              <a:lnSpc>
                <a:spcPts val="4733"/>
              </a:lnSpc>
              <a:buFont typeface="Arial"/>
              <a:buChar char="•"/>
            </a:pPr>
            <a:r>
              <a:rPr lang="en-US" sz="3506">
                <a:solidFill>
                  <a:srgbClr val="000000"/>
                </a:solidFill>
                <a:latin typeface="Calibri (MS)"/>
                <a:ea typeface="Calibri (MS)"/>
                <a:cs typeface="Calibri (MS)"/>
                <a:sym typeface="Calibri (MS)"/>
              </a:rPr>
              <a:t>RF6: Visualización de propiedades en Google Maps.</a:t>
            </a:r>
          </a:p>
          <a:p>
            <a:pPr algn="just" marL="757048" indent="-378524" lvl="1">
              <a:lnSpc>
                <a:spcPts val="4733"/>
              </a:lnSpc>
              <a:buFont typeface="Arial"/>
              <a:buChar char="•"/>
            </a:pPr>
            <a:r>
              <a:rPr lang="en-US" sz="3506">
                <a:solidFill>
                  <a:srgbClr val="000000"/>
                </a:solidFill>
                <a:latin typeface="Calibri (MS)"/>
                <a:ea typeface="Calibri (MS)"/>
                <a:cs typeface="Calibri (MS)"/>
                <a:sym typeface="Calibri (MS)"/>
              </a:rPr>
              <a:t>RF7: Chat propietario ↔ estudiante con historial.</a:t>
            </a:r>
          </a:p>
          <a:p>
            <a:pPr algn="just" marL="757048" indent="-378524" lvl="1">
              <a:lnSpc>
                <a:spcPts val="4733"/>
              </a:lnSpc>
              <a:buFont typeface="Arial"/>
              <a:buChar char="•"/>
            </a:pPr>
            <a:r>
              <a:rPr lang="en-US" sz="3506">
                <a:solidFill>
                  <a:srgbClr val="000000"/>
                </a:solidFill>
                <a:latin typeface="Calibri (MS)"/>
                <a:ea typeface="Calibri (MS)"/>
                <a:cs typeface="Calibri (MS)"/>
                <a:sym typeface="Calibri (MS)"/>
              </a:rPr>
              <a:t>RF8: Eliminar cuenta y editar perfil.</a:t>
            </a:r>
          </a:p>
          <a:p>
            <a:pPr algn="just" marL="757048" indent="-378524" lvl="1">
              <a:lnSpc>
                <a:spcPts val="4733"/>
              </a:lnSpc>
              <a:buFont typeface="Arial"/>
              <a:buChar char="•"/>
            </a:pPr>
            <a:r>
              <a:rPr lang="en-US" sz="3506">
                <a:solidFill>
                  <a:srgbClr val="000000"/>
                </a:solidFill>
                <a:latin typeface="Calibri (MS)"/>
                <a:ea typeface="Calibri (MS)"/>
                <a:cs typeface="Calibri (MS)"/>
                <a:sym typeface="Calibri (MS)"/>
              </a:rPr>
              <a:t>RF9: Aplicar filtros por comuna, precio y tipo de propiedad.</a:t>
            </a:r>
          </a:p>
          <a:p>
            <a:pPr algn="just" marL="757048" indent="-378524" lvl="1">
              <a:lnSpc>
                <a:spcPts val="4733"/>
              </a:lnSpc>
              <a:buFont typeface="Arial"/>
              <a:buChar char="•"/>
            </a:pPr>
            <a:r>
              <a:rPr lang="en-US" sz="3506">
                <a:solidFill>
                  <a:srgbClr val="000000"/>
                </a:solidFill>
                <a:latin typeface="Calibri (MS)"/>
                <a:ea typeface="Calibri (MS)"/>
                <a:cs typeface="Calibri (MS)"/>
                <a:sym typeface="Calibri (MS)"/>
              </a:rPr>
              <a:t>RF10: Validar que no existan usuarios duplicados en el registro.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211861"/>
            <a:ext cx="6703601" cy="6075139"/>
          </a:xfrm>
          <a:custGeom>
            <a:avLst/>
            <a:gdLst/>
            <a:ahLst/>
            <a:cxnLst/>
            <a:rect r="r" b="b" t="t" l="l"/>
            <a:pathLst>
              <a:path h="6075139" w="6703601">
                <a:moveTo>
                  <a:pt x="0" y="0"/>
                </a:moveTo>
                <a:lnTo>
                  <a:pt x="6703601" y="0"/>
                </a:lnTo>
                <a:lnTo>
                  <a:pt x="6703601" y="6075139"/>
                </a:lnTo>
                <a:lnTo>
                  <a:pt x="0" y="6075139"/>
                </a:lnTo>
                <a:lnTo>
                  <a:pt x="0" y="0"/>
                </a:lnTo>
                <a:close/>
              </a:path>
            </a:pathLst>
          </a:custGeom>
          <a:blipFill>
            <a:blip r:embed="rId2"/>
            <a:stretch>
              <a:fillRect l="0" t="0" r="0" b="0"/>
            </a:stretch>
          </a:blipFill>
        </p:spPr>
      </p:sp>
      <p:sp>
        <p:nvSpPr>
          <p:cNvPr name="Freeform 3" id="3"/>
          <p:cNvSpPr/>
          <p:nvPr/>
        </p:nvSpPr>
        <p:spPr>
          <a:xfrm flipH="false" flipV="false" rot="-10800000">
            <a:off x="11584399" y="0"/>
            <a:ext cx="6703601" cy="6075139"/>
          </a:xfrm>
          <a:custGeom>
            <a:avLst/>
            <a:gdLst/>
            <a:ahLst/>
            <a:cxnLst/>
            <a:rect r="r" b="b" t="t" l="l"/>
            <a:pathLst>
              <a:path h="6075139" w="6703601">
                <a:moveTo>
                  <a:pt x="0" y="0"/>
                </a:moveTo>
                <a:lnTo>
                  <a:pt x="6703601" y="0"/>
                </a:lnTo>
                <a:lnTo>
                  <a:pt x="6703601" y="6075139"/>
                </a:lnTo>
                <a:lnTo>
                  <a:pt x="0" y="6075139"/>
                </a:lnTo>
                <a:lnTo>
                  <a:pt x="0" y="0"/>
                </a:lnTo>
                <a:close/>
              </a:path>
            </a:pathLst>
          </a:custGeom>
          <a:blipFill>
            <a:blip r:embed="rId2"/>
            <a:stretch>
              <a:fillRect l="0" t="0" r="0" b="0"/>
            </a:stretch>
          </a:blipFill>
        </p:spPr>
      </p:sp>
      <p:sp>
        <p:nvSpPr>
          <p:cNvPr name="Freeform 4" id="4"/>
          <p:cNvSpPr/>
          <p:nvPr/>
        </p:nvSpPr>
        <p:spPr>
          <a:xfrm flipH="false" flipV="false" rot="0">
            <a:off x="13316358" y="6444448"/>
            <a:ext cx="4538605" cy="3694837"/>
          </a:xfrm>
          <a:custGeom>
            <a:avLst/>
            <a:gdLst/>
            <a:ahLst/>
            <a:cxnLst/>
            <a:rect r="r" b="b" t="t" l="l"/>
            <a:pathLst>
              <a:path h="3694837" w="4538605">
                <a:moveTo>
                  <a:pt x="0" y="0"/>
                </a:moveTo>
                <a:lnTo>
                  <a:pt x="4538605" y="0"/>
                </a:lnTo>
                <a:lnTo>
                  <a:pt x="4538605" y="3694837"/>
                </a:lnTo>
                <a:lnTo>
                  <a:pt x="0" y="3694837"/>
                </a:lnTo>
                <a:lnTo>
                  <a:pt x="0" y="0"/>
                </a:lnTo>
                <a:close/>
              </a:path>
            </a:pathLst>
          </a:custGeom>
          <a:blipFill>
            <a:blip r:embed="rId3"/>
            <a:stretch>
              <a:fillRect l="0" t="0" r="0" b="0"/>
            </a:stretch>
          </a:blipFill>
        </p:spPr>
      </p:sp>
      <p:grpSp>
        <p:nvGrpSpPr>
          <p:cNvPr name="Group 5" id="5"/>
          <p:cNvGrpSpPr/>
          <p:nvPr/>
        </p:nvGrpSpPr>
        <p:grpSpPr>
          <a:xfrm rot="0">
            <a:off x="1028700" y="1028700"/>
            <a:ext cx="13684019" cy="1875750"/>
            <a:chOff x="0" y="0"/>
            <a:chExt cx="18245359" cy="2501000"/>
          </a:xfrm>
        </p:grpSpPr>
        <p:sp>
          <p:nvSpPr>
            <p:cNvPr name="TextBox 6" id="6"/>
            <p:cNvSpPr txBox="true"/>
            <p:nvPr/>
          </p:nvSpPr>
          <p:spPr>
            <a:xfrm rot="0">
              <a:off x="0" y="-238125"/>
              <a:ext cx="18245359" cy="1536065"/>
            </a:xfrm>
            <a:prstGeom prst="rect">
              <a:avLst/>
            </a:prstGeom>
          </p:spPr>
          <p:txBody>
            <a:bodyPr anchor="t" rtlCol="false" tIns="0" lIns="0" bIns="0" rIns="0">
              <a:spAutoFit/>
            </a:bodyPr>
            <a:lstStyle/>
            <a:p>
              <a:pPr algn="ctr">
                <a:lnSpc>
                  <a:spcPts val="8639"/>
                </a:lnSpc>
              </a:pPr>
              <a:r>
                <a:rPr lang="en-US" sz="6399" b="true">
                  <a:solidFill>
                    <a:srgbClr val="000000"/>
                  </a:solidFill>
                  <a:latin typeface="Calibri (MS) Bold"/>
                  <a:ea typeface="Calibri (MS) Bold"/>
                  <a:cs typeface="Calibri (MS) Bold"/>
                  <a:sym typeface="Calibri (MS) Bold"/>
                </a:rPr>
                <a:t>Requerimientos No Funcionales</a:t>
              </a:r>
            </a:p>
          </p:txBody>
        </p:sp>
        <p:sp>
          <p:nvSpPr>
            <p:cNvPr name="TextBox 7" id="7"/>
            <p:cNvSpPr txBox="true"/>
            <p:nvPr/>
          </p:nvSpPr>
          <p:spPr>
            <a:xfrm rot="0">
              <a:off x="0" y="1725031"/>
              <a:ext cx="18245359" cy="775970"/>
            </a:xfrm>
            <a:prstGeom prst="rect">
              <a:avLst/>
            </a:prstGeom>
          </p:spPr>
          <p:txBody>
            <a:bodyPr anchor="t" rtlCol="false" tIns="0" lIns="0" bIns="0" rIns="0">
              <a:spAutoFit/>
            </a:bodyPr>
            <a:lstStyle/>
            <a:p>
              <a:pPr algn="ctr">
                <a:lnSpc>
                  <a:spcPts val="4320"/>
                </a:lnSpc>
              </a:pPr>
            </a:p>
          </p:txBody>
        </p:sp>
      </p:grpSp>
      <p:sp>
        <p:nvSpPr>
          <p:cNvPr name="TextBox 8" id="8"/>
          <p:cNvSpPr txBox="true"/>
          <p:nvPr/>
        </p:nvSpPr>
        <p:spPr>
          <a:xfrm rot="0">
            <a:off x="2129893" y="2549320"/>
            <a:ext cx="13455767" cy="4285810"/>
          </a:xfrm>
          <a:prstGeom prst="rect">
            <a:avLst/>
          </a:prstGeom>
        </p:spPr>
        <p:txBody>
          <a:bodyPr anchor="t" rtlCol="false" tIns="0" lIns="0" bIns="0" rIns="0">
            <a:spAutoFit/>
          </a:bodyPr>
          <a:lstStyle/>
          <a:p>
            <a:pPr algn="just" marL="763730" indent="-381865" lvl="1">
              <a:lnSpc>
                <a:spcPts val="4775"/>
              </a:lnSpc>
              <a:buFont typeface="Arial"/>
              <a:buChar char="•"/>
            </a:pPr>
            <a:r>
              <a:rPr lang="en-US" sz="3537">
                <a:solidFill>
                  <a:srgbClr val="000000"/>
                </a:solidFill>
                <a:latin typeface="Calibri (MS)"/>
                <a:ea typeface="Calibri (MS)"/>
                <a:cs typeface="Calibri (MS)"/>
                <a:sym typeface="Calibri (MS)"/>
              </a:rPr>
              <a:t>RNF1: Seguridad con JWT y encriptación de contraseñas.</a:t>
            </a:r>
          </a:p>
          <a:p>
            <a:pPr algn="just" marL="763730" indent="-381865" lvl="1">
              <a:lnSpc>
                <a:spcPts val="4775"/>
              </a:lnSpc>
              <a:buFont typeface="Arial"/>
              <a:buChar char="•"/>
            </a:pPr>
            <a:r>
              <a:rPr lang="en-US" sz="3537">
                <a:solidFill>
                  <a:srgbClr val="000000"/>
                </a:solidFill>
                <a:latin typeface="Calibri (MS)"/>
                <a:ea typeface="Calibri (MS)"/>
                <a:cs typeface="Calibri (MS)"/>
                <a:sym typeface="Calibri (MS)"/>
              </a:rPr>
              <a:t>RNF2: Escalabilidad para soportar crecimiento de usuarios.</a:t>
            </a:r>
          </a:p>
          <a:p>
            <a:pPr algn="just" marL="763730" indent="-381865" lvl="1">
              <a:lnSpc>
                <a:spcPts val="4775"/>
              </a:lnSpc>
              <a:buFont typeface="Arial"/>
              <a:buChar char="•"/>
            </a:pPr>
            <a:r>
              <a:rPr lang="en-US" sz="3537">
                <a:solidFill>
                  <a:srgbClr val="000000"/>
                </a:solidFill>
                <a:latin typeface="Calibri (MS)"/>
                <a:ea typeface="Calibri (MS)"/>
                <a:cs typeface="Calibri (MS)"/>
                <a:sym typeface="Calibri (MS)"/>
              </a:rPr>
              <a:t>RNF3: Usabilidad (interfaz simple, intuitiva).</a:t>
            </a:r>
          </a:p>
          <a:p>
            <a:pPr algn="just" marL="763730" indent="-381865" lvl="1">
              <a:lnSpc>
                <a:spcPts val="4775"/>
              </a:lnSpc>
              <a:buFont typeface="Arial"/>
              <a:buChar char="•"/>
            </a:pPr>
            <a:r>
              <a:rPr lang="en-US" sz="3537">
                <a:solidFill>
                  <a:srgbClr val="000000"/>
                </a:solidFill>
                <a:latin typeface="Calibri (MS)"/>
                <a:ea typeface="Calibri (MS)"/>
                <a:cs typeface="Calibri (MS)"/>
                <a:sym typeface="Calibri (MS)"/>
              </a:rPr>
              <a:t>RNF4: Rendimiento (respuestas &lt; 5 segundos en búsquedas y mapas).</a:t>
            </a:r>
          </a:p>
          <a:p>
            <a:pPr algn="just" marL="763730" indent="-381865" lvl="1">
              <a:lnSpc>
                <a:spcPts val="4775"/>
              </a:lnSpc>
              <a:buFont typeface="Arial"/>
              <a:buChar char="•"/>
            </a:pPr>
            <a:r>
              <a:rPr lang="en-US" sz="3537">
                <a:solidFill>
                  <a:srgbClr val="000000"/>
                </a:solidFill>
                <a:latin typeface="Calibri (MS)"/>
                <a:ea typeface="Calibri (MS)"/>
                <a:cs typeface="Calibri (MS)"/>
                <a:sym typeface="Calibri (MS)"/>
              </a:rPr>
              <a:t>RNF5: Backup automático de datos y logs.</a:t>
            </a:r>
          </a:p>
          <a:p>
            <a:pPr algn="just" marL="763730" indent="-381865" lvl="1">
              <a:lnSpc>
                <a:spcPts val="4775"/>
              </a:lnSpc>
              <a:buFont typeface="Arial"/>
              <a:buChar char="•"/>
            </a:pPr>
            <a:r>
              <a:rPr lang="en-US" sz="3537">
                <a:solidFill>
                  <a:srgbClr val="000000"/>
                </a:solidFill>
                <a:latin typeface="Calibri (MS)"/>
                <a:ea typeface="Calibri (MS)"/>
                <a:cs typeface="Calibri (MS)"/>
                <a:sym typeface="Calibri (MS)"/>
              </a:rPr>
              <a:t>RNF6: La aplicación debe estar disponible un 99%.</a:t>
            </a:r>
          </a:p>
          <a:p>
            <a:pPr algn="just" marL="763730" indent="-381865" lvl="1">
              <a:lnSpc>
                <a:spcPts val="4775"/>
              </a:lnSpc>
              <a:buFont typeface="Arial"/>
              <a:buChar char="•"/>
            </a:pPr>
            <a:r>
              <a:rPr lang="en-US" sz="3537">
                <a:solidFill>
                  <a:srgbClr val="000000"/>
                </a:solidFill>
                <a:latin typeface="Calibri (MS)"/>
                <a:ea typeface="Calibri (MS)"/>
                <a:cs typeface="Calibri (MS)"/>
                <a:sym typeface="Calibri (MS)"/>
              </a:rPr>
              <a:t>RNF7: Información de usuarios privada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19331" y="-143274"/>
            <a:ext cx="5528456" cy="10287000"/>
          </a:xfrm>
          <a:custGeom>
            <a:avLst/>
            <a:gdLst/>
            <a:ahLst/>
            <a:cxnLst/>
            <a:rect r="r" b="b" t="t" l="l"/>
            <a:pathLst>
              <a:path h="10287000" w="5528456">
                <a:moveTo>
                  <a:pt x="0" y="0"/>
                </a:moveTo>
                <a:lnTo>
                  <a:pt x="5528455" y="0"/>
                </a:lnTo>
                <a:lnTo>
                  <a:pt x="5528455" y="10287000"/>
                </a:lnTo>
                <a:lnTo>
                  <a:pt x="0" y="10287000"/>
                </a:lnTo>
                <a:lnTo>
                  <a:pt x="0" y="0"/>
                </a:lnTo>
                <a:close/>
              </a:path>
            </a:pathLst>
          </a:custGeom>
          <a:blipFill>
            <a:blip r:embed="rId2"/>
            <a:stretch>
              <a:fillRect l="0" t="0" r="-4666" b="0"/>
            </a:stretch>
          </a:blipFill>
        </p:spPr>
      </p:sp>
      <p:sp>
        <p:nvSpPr>
          <p:cNvPr name="TextBox 3" id="3"/>
          <p:cNvSpPr txBox="true"/>
          <p:nvPr/>
        </p:nvSpPr>
        <p:spPr>
          <a:xfrm rot="0">
            <a:off x="591896" y="962740"/>
            <a:ext cx="13920341" cy="8773643"/>
          </a:xfrm>
          <a:prstGeom prst="rect">
            <a:avLst/>
          </a:prstGeom>
        </p:spPr>
        <p:txBody>
          <a:bodyPr anchor="t" rtlCol="false" tIns="0" lIns="0" bIns="0" rIns="0">
            <a:spAutoFit/>
          </a:bodyPr>
          <a:lstStyle/>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Interfaz web del software</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Registro y autenticación (usuarios: estudiantes y propietarios).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Gestión de propiedades (crear, editar, eliminar, adjuntar documentos).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Alma</a:t>
            </a:r>
            <a:r>
              <a:rPr lang="en-US" sz="3441">
                <a:solidFill>
                  <a:srgbClr val="000000"/>
                </a:solidFill>
                <a:latin typeface="Calibri (MS)"/>
                <a:ea typeface="Calibri (MS)"/>
                <a:cs typeface="Calibri (MS)"/>
                <a:sym typeface="Calibri (MS)"/>
              </a:rPr>
              <a:t>cenamiento de archivos (subida y verificación de documentos).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Gestión de estudiante</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Geolocalización con Google Maps.</a:t>
            </a:r>
          </a:p>
          <a:p>
            <a:pPr algn="just">
              <a:lnSpc>
                <a:spcPts val="4645"/>
              </a:lnSpc>
            </a:pPr>
          </a:p>
          <a:p>
            <a:pPr algn="just" marL="1485960" indent="-495320" lvl="2">
              <a:lnSpc>
                <a:spcPts val="4645"/>
              </a:lnSpc>
              <a:buFont typeface="Arial"/>
              <a:buChar char="⚬"/>
            </a:pPr>
            <a:r>
              <a:rPr lang="en-US" sz="3441">
                <a:solidFill>
                  <a:srgbClr val="000000"/>
                </a:solidFill>
                <a:latin typeface="Calibri (MS)"/>
                <a:ea typeface="Calibri (MS)"/>
                <a:cs typeface="Calibri (MS)"/>
                <a:sym typeface="Calibri (MS)"/>
              </a:rPr>
              <a:t>Chat entre propietarios y estudiantes.</a:t>
            </a:r>
          </a:p>
          <a:p>
            <a:pPr algn="just">
              <a:lnSpc>
                <a:spcPts val="4645"/>
              </a:lnSpc>
            </a:pPr>
          </a:p>
        </p:txBody>
      </p:sp>
      <p:sp>
        <p:nvSpPr>
          <p:cNvPr name="Freeform 4" id="4"/>
          <p:cNvSpPr/>
          <p:nvPr/>
        </p:nvSpPr>
        <p:spPr>
          <a:xfrm flipH="false" flipV="false" rot="0">
            <a:off x="15205102" y="6949343"/>
            <a:ext cx="2336073" cy="3037148"/>
          </a:xfrm>
          <a:custGeom>
            <a:avLst/>
            <a:gdLst/>
            <a:ahLst/>
            <a:cxnLst/>
            <a:rect r="r" b="b" t="t" l="l"/>
            <a:pathLst>
              <a:path h="3037148" w="2336073">
                <a:moveTo>
                  <a:pt x="0" y="0"/>
                </a:moveTo>
                <a:lnTo>
                  <a:pt x="2336073" y="0"/>
                </a:lnTo>
                <a:lnTo>
                  <a:pt x="2336073" y="3037148"/>
                </a:lnTo>
                <a:lnTo>
                  <a:pt x="0" y="3037148"/>
                </a:lnTo>
                <a:lnTo>
                  <a:pt x="0" y="0"/>
                </a:lnTo>
                <a:close/>
              </a:path>
            </a:pathLst>
          </a:custGeom>
          <a:blipFill>
            <a:blip r:embed="rId3"/>
            <a:stretch>
              <a:fillRect l="0" t="0" r="0" b="0"/>
            </a:stretch>
          </a:blipFill>
        </p:spPr>
      </p:sp>
      <p:grpSp>
        <p:nvGrpSpPr>
          <p:cNvPr name="Group 5" id="5"/>
          <p:cNvGrpSpPr/>
          <p:nvPr/>
        </p:nvGrpSpPr>
        <p:grpSpPr>
          <a:xfrm rot="0">
            <a:off x="6674279" y="1597487"/>
            <a:ext cx="1826685" cy="691268"/>
            <a:chOff x="0" y="0"/>
            <a:chExt cx="1073917" cy="406400"/>
          </a:xfrm>
        </p:grpSpPr>
        <p:sp>
          <p:nvSpPr>
            <p:cNvPr name="Freeform 6" id="6"/>
            <p:cNvSpPr/>
            <p:nvPr/>
          </p:nvSpPr>
          <p:spPr>
            <a:xfrm flipH="false" flipV="false" rot="0">
              <a:off x="0" y="0"/>
              <a:ext cx="1073917" cy="406400"/>
            </a:xfrm>
            <a:custGeom>
              <a:avLst/>
              <a:gdLst/>
              <a:ahLst/>
              <a:cxnLst/>
              <a:rect r="r" b="b" t="t" l="l"/>
              <a:pathLst>
                <a:path h="406400" w="1073917">
                  <a:moveTo>
                    <a:pt x="0" y="0"/>
                  </a:moveTo>
                  <a:lnTo>
                    <a:pt x="870717" y="0"/>
                  </a:lnTo>
                  <a:lnTo>
                    <a:pt x="1073917" y="203200"/>
                  </a:lnTo>
                  <a:lnTo>
                    <a:pt x="870717" y="406400"/>
                  </a:lnTo>
                  <a:lnTo>
                    <a:pt x="0" y="406400"/>
                  </a:lnTo>
                  <a:lnTo>
                    <a:pt x="203200" y="203200"/>
                  </a:lnTo>
                  <a:lnTo>
                    <a:pt x="0" y="0"/>
                  </a:lnTo>
                  <a:close/>
                </a:path>
              </a:pathLst>
            </a:custGeom>
            <a:solidFill>
              <a:srgbClr val="FAE694"/>
            </a:solidFill>
          </p:spPr>
        </p:sp>
        <p:sp>
          <p:nvSpPr>
            <p:cNvPr name="TextBox 7" id="7"/>
            <p:cNvSpPr txBox="true"/>
            <p:nvPr/>
          </p:nvSpPr>
          <p:spPr>
            <a:xfrm>
              <a:off x="177800" y="-76200"/>
              <a:ext cx="819917" cy="482600"/>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1</a:t>
              </a:r>
            </a:p>
          </p:txBody>
        </p:sp>
      </p:grpSp>
      <p:sp>
        <p:nvSpPr>
          <p:cNvPr name="TextBox 8" id="8"/>
          <p:cNvSpPr txBox="true"/>
          <p:nvPr/>
        </p:nvSpPr>
        <p:spPr>
          <a:xfrm rot="0">
            <a:off x="7307390" y="-109957"/>
            <a:ext cx="9201700" cy="1340620"/>
          </a:xfrm>
          <a:prstGeom prst="rect">
            <a:avLst/>
          </a:prstGeom>
        </p:spPr>
        <p:txBody>
          <a:bodyPr anchor="t" rtlCol="false" tIns="0" lIns="0" bIns="0" rIns="0">
            <a:spAutoFit/>
          </a:bodyPr>
          <a:lstStyle/>
          <a:p>
            <a:pPr algn="l">
              <a:lnSpc>
                <a:spcPts val="9620"/>
              </a:lnSpc>
            </a:pPr>
            <a:r>
              <a:rPr lang="en-US" sz="7126" b="true">
                <a:solidFill>
                  <a:srgbClr val="000000"/>
                </a:solidFill>
                <a:latin typeface="Calibri (MS) Bold"/>
                <a:ea typeface="Calibri (MS) Bold"/>
                <a:cs typeface="Calibri (MS) Bold"/>
                <a:sym typeface="Calibri (MS) Bold"/>
              </a:rPr>
              <a:t>Épicas</a:t>
            </a:r>
          </a:p>
        </p:txBody>
      </p:sp>
      <p:grpSp>
        <p:nvGrpSpPr>
          <p:cNvPr name="Group 9" id="9"/>
          <p:cNvGrpSpPr/>
          <p:nvPr/>
        </p:nvGrpSpPr>
        <p:grpSpPr>
          <a:xfrm rot="0">
            <a:off x="13315945" y="2763610"/>
            <a:ext cx="1674815" cy="662904"/>
            <a:chOff x="0" y="0"/>
            <a:chExt cx="812800" cy="321712"/>
          </a:xfrm>
        </p:grpSpPr>
        <p:sp>
          <p:nvSpPr>
            <p:cNvPr name="Freeform 10" id="10"/>
            <p:cNvSpPr/>
            <p:nvPr/>
          </p:nvSpPr>
          <p:spPr>
            <a:xfrm flipH="false" flipV="false" rot="0">
              <a:off x="0" y="0"/>
              <a:ext cx="812800" cy="321712"/>
            </a:xfrm>
            <a:custGeom>
              <a:avLst/>
              <a:gdLst/>
              <a:ahLst/>
              <a:cxnLst/>
              <a:rect r="r" b="b" t="t" l="l"/>
              <a:pathLst>
                <a:path h="321712" w="812800">
                  <a:moveTo>
                    <a:pt x="0" y="0"/>
                  </a:moveTo>
                  <a:lnTo>
                    <a:pt x="609600" y="0"/>
                  </a:lnTo>
                  <a:lnTo>
                    <a:pt x="812800" y="160856"/>
                  </a:lnTo>
                  <a:lnTo>
                    <a:pt x="609600" y="321712"/>
                  </a:lnTo>
                  <a:lnTo>
                    <a:pt x="0" y="321712"/>
                  </a:lnTo>
                  <a:lnTo>
                    <a:pt x="203200" y="160856"/>
                  </a:lnTo>
                  <a:lnTo>
                    <a:pt x="0" y="0"/>
                  </a:lnTo>
                  <a:close/>
                </a:path>
              </a:pathLst>
            </a:custGeom>
            <a:solidFill>
              <a:srgbClr val="A8DFFF"/>
            </a:solidFill>
          </p:spPr>
        </p:sp>
        <p:sp>
          <p:nvSpPr>
            <p:cNvPr name="TextBox 11" id="11"/>
            <p:cNvSpPr txBox="true"/>
            <p:nvPr/>
          </p:nvSpPr>
          <p:spPr>
            <a:xfrm>
              <a:off x="177800" y="-76200"/>
              <a:ext cx="558800" cy="397912"/>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2</a:t>
              </a:r>
            </a:p>
          </p:txBody>
        </p:sp>
      </p:grpSp>
      <p:grpSp>
        <p:nvGrpSpPr>
          <p:cNvPr name="Group 12" id="12"/>
          <p:cNvGrpSpPr/>
          <p:nvPr/>
        </p:nvGrpSpPr>
        <p:grpSpPr>
          <a:xfrm rot="0">
            <a:off x="14512725" y="3931340"/>
            <a:ext cx="1674815" cy="722789"/>
            <a:chOff x="0" y="0"/>
            <a:chExt cx="812800" cy="350775"/>
          </a:xfrm>
        </p:grpSpPr>
        <p:sp>
          <p:nvSpPr>
            <p:cNvPr name="Freeform 13" id="13"/>
            <p:cNvSpPr/>
            <p:nvPr/>
          </p:nvSpPr>
          <p:spPr>
            <a:xfrm flipH="false" flipV="false" rot="0">
              <a:off x="0" y="0"/>
              <a:ext cx="812800" cy="350775"/>
            </a:xfrm>
            <a:custGeom>
              <a:avLst/>
              <a:gdLst/>
              <a:ahLst/>
              <a:cxnLst/>
              <a:rect r="r" b="b" t="t" l="l"/>
              <a:pathLst>
                <a:path h="350775" w="812800">
                  <a:moveTo>
                    <a:pt x="0" y="0"/>
                  </a:moveTo>
                  <a:lnTo>
                    <a:pt x="609600" y="0"/>
                  </a:lnTo>
                  <a:lnTo>
                    <a:pt x="812800" y="175387"/>
                  </a:lnTo>
                  <a:lnTo>
                    <a:pt x="609600" y="350775"/>
                  </a:lnTo>
                  <a:lnTo>
                    <a:pt x="0" y="350775"/>
                  </a:lnTo>
                  <a:lnTo>
                    <a:pt x="203200" y="175387"/>
                  </a:lnTo>
                  <a:lnTo>
                    <a:pt x="0" y="0"/>
                  </a:lnTo>
                  <a:close/>
                </a:path>
              </a:pathLst>
            </a:custGeom>
            <a:solidFill>
              <a:srgbClr val="F6C4A5"/>
            </a:solidFill>
          </p:spPr>
        </p:sp>
        <p:sp>
          <p:nvSpPr>
            <p:cNvPr name="TextBox 14" id="14"/>
            <p:cNvSpPr txBox="true"/>
            <p:nvPr/>
          </p:nvSpPr>
          <p:spPr>
            <a:xfrm>
              <a:off x="177800" y="-76200"/>
              <a:ext cx="558800" cy="426975"/>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3</a:t>
              </a:r>
            </a:p>
          </p:txBody>
        </p:sp>
      </p:grpSp>
      <p:grpSp>
        <p:nvGrpSpPr>
          <p:cNvPr name="Group 15" id="15"/>
          <p:cNvGrpSpPr/>
          <p:nvPr/>
        </p:nvGrpSpPr>
        <p:grpSpPr>
          <a:xfrm rot="0">
            <a:off x="14512725" y="5160075"/>
            <a:ext cx="1674815" cy="651152"/>
            <a:chOff x="0" y="0"/>
            <a:chExt cx="812800" cy="316009"/>
          </a:xfrm>
        </p:grpSpPr>
        <p:sp>
          <p:nvSpPr>
            <p:cNvPr name="Freeform 16" id="16"/>
            <p:cNvSpPr/>
            <p:nvPr/>
          </p:nvSpPr>
          <p:spPr>
            <a:xfrm flipH="false" flipV="false" rot="0">
              <a:off x="0" y="0"/>
              <a:ext cx="812800" cy="316009"/>
            </a:xfrm>
            <a:custGeom>
              <a:avLst/>
              <a:gdLst/>
              <a:ahLst/>
              <a:cxnLst/>
              <a:rect r="r" b="b" t="t" l="l"/>
              <a:pathLst>
                <a:path h="316009" w="812800">
                  <a:moveTo>
                    <a:pt x="0" y="0"/>
                  </a:moveTo>
                  <a:lnTo>
                    <a:pt x="609600" y="0"/>
                  </a:lnTo>
                  <a:lnTo>
                    <a:pt x="812800" y="158004"/>
                  </a:lnTo>
                  <a:lnTo>
                    <a:pt x="609600" y="316009"/>
                  </a:lnTo>
                  <a:lnTo>
                    <a:pt x="0" y="316009"/>
                  </a:lnTo>
                  <a:lnTo>
                    <a:pt x="203200" y="158004"/>
                  </a:lnTo>
                  <a:lnTo>
                    <a:pt x="0" y="0"/>
                  </a:lnTo>
                  <a:close/>
                </a:path>
              </a:pathLst>
            </a:custGeom>
            <a:solidFill>
              <a:srgbClr val="FDA2A2"/>
            </a:solidFill>
          </p:spPr>
        </p:sp>
        <p:sp>
          <p:nvSpPr>
            <p:cNvPr name="TextBox 17" id="17"/>
            <p:cNvSpPr txBox="true"/>
            <p:nvPr/>
          </p:nvSpPr>
          <p:spPr>
            <a:xfrm>
              <a:off x="177800" y="-76200"/>
              <a:ext cx="558800" cy="392209"/>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4</a:t>
              </a:r>
            </a:p>
          </p:txBody>
        </p:sp>
      </p:grpSp>
      <p:grpSp>
        <p:nvGrpSpPr>
          <p:cNvPr name="Group 18" id="18"/>
          <p:cNvGrpSpPr/>
          <p:nvPr/>
        </p:nvGrpSpPr>
        <p:grpSpPr>
          <a:xfrm rot="0">
            <a:off x="6382001" y="6333690"/>
            <a:ext cx="1674815" cy="708461"/>
            <a:chOff x="0" y="0"/>
            <a:chExt cx="812800" cy="343821"/>
          </a:xfrm>
        </p:grpSpPr>
        <p:sp>
          <p:nvSpPr>
            <p:cNvPr name="Freeform 19" id="19"/>
            <p:cNvSpPr/>
            <p:nvPr/>
          </p:nvSpPr>
          <p:spPr>
            <a:xfrm flipH="false" flipV="false" rot="0">
              <a:off x="0" y="0"/>
              <a:ext cx="812800" cy="343821"/>
            </a:xfrm>
            <a:custGeom>
              <a:avLst/>
              <a:gdLst/>
              <a:ahLst/>
              <a:cxnLst/>
              <a:rect r="r" b="b" t="t" l="l"/>
              <a:pathLst>
                <a:path h="343821" w="812800">
                  <a:moveTo>
                    <a:pt x="0" y="0"/>
                  </a:moveTo>
                  <a:lnTo>
                    <a:pt x="609600" y="0"/>
                  </a:lnTo>
                  <a:lnTo>
                    <a:pt x="812800" y="171911"/>
                  </a:lnTo>
                  <a:lnTo>
                    <a:pt x="609600" y="343821"/>
                  </a:lnTo>
                  <a:lnTo>
                    <a:pt x="0" y="343821"/>
                  </a:lnTo>
                  <a:lnTo>
                    <a:pt x="203200" y="171911"/>
                  </a:lnTo>
                  <a:lnTo>
                    <a:pt x="0" y="0"/>
                  </a:lnTo>
                  <a:close/>
                </a:path>
              </a:pathLst>
            </a:custGeom>
            <a:solidFill>
              <a:srgbClr val="B6CAF9"/>
            </a:solidFill>
          </p:spPr>
        </p:sp>
        <p:sp>
          <p:nvSpPr>
            <p:cNvPr name="TextBox 20" id="20"/>
            <p:cNvSpPr txBox="true"/>
            <p:nvPr/>
          </p:nvSpPr>
          <p:spPr>
            <a:xfrm>
              <a:off x="177800" y="-76200"/>
              <a:ext cx="558800" cy="420021"/>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5</a:t>
              </a:r>
            </a:p>
          </p:txBody>
        </p:sp>
      </p:grpSp>
      <p:grpSp>
        <p:nvGrpSpPr>
          <p:cNvPr name="Group 21" id="21"/>
          <p:cNvGrpSpPr/>
          <p:nvPr/>
        </p:nvGrpSpPr>
        <p:grpSpPr>
          <a:xfrm rot="0">
            <a:off x="8306592" y="7486924"/>
            <a:ext cx="1674815" cy="679806"/>
            <a:chOff x="0" y="0"/>
            <a:chExt cx="812800" cy="329915"/>
          </a:xfrm>
        </p:grpSpPr>
        <p:sp>
          <p:nvSpPr>
            <p:cNvPr name="Freeform 22" id="22"/>
            <p:cNvSpPr/>
            <p:nvPr/>
          </p:nvSpPr>
          <p:spPr>
            <a:xfrm flipH="false" flipV="false" rot="0">
              <a:off x="0" y="0"/>
              <a:ext cx="812800" cy="329915"/>
            </a:xfrm>
            <a:custGeom>
              <a:avLst/>
              <a:gdLst/>
              <a:ahLst/>
              <a:cxnLst/>
              <a:rect r="r" b="b" t="t" l="l"/>
              <a:pathLst>
                <a:path h="329915" w="812800">
                  <a:moveTo>
                    <a:pt x="0" y="0"/>
                  </a:moveTo>
                  <a:lnTo>
                    <a:pt x="609600" y="0"/>
                  </a:lnTo>
                  <a:lnTo>
                    <a:pt x="812800" y="164958"/>
                  </a:lnTo>
                  <a:lnTo>
                    <a:pt x="609600" y="329915"/>
                  </a:lnTo>
                  <a:lnTo>
                    <a:pt x="0" y="329915"/>
                  </a:lnTo>
                  <a:lnTo>
                    <a:pt x="203200" y="164958"/>
                  </a:lnTo>
                  <a:lnTo>
                    <a:pt x="0" y="0"/>
                  </a:lnTo>
                  <a:close/>
                </a:path>
              </a:pathLst>
            </a:custGeom>
            <a:solidFill>
              <a:srgbClr val="B7F1DC"/>
            </a:solidFill>
          </p:spPr>
        </p:sp>
        <p:sp>
          <p:nvSpPr>
            <p:cNvPr name="TextBox 23" id="23"/>
            <p:cNvSpPr txBox="true"/>
            <p:nvPr/>
          </p:nvSpPr>
          <p:spPr>
            <a:xfrm>
              <a:off x="177800" y="-76200"/>
              <a:ext cx="558800" cy="406115"/>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6</a:t>
              </a:r>
            </a:p>
          </p:txBody>
        </p:sp>
      </p:grpSp>
      <p:grpSp>
        <p:nvGrpSpPr>
          <p:cNvPr name="Group 24" id="24"/>
          <p:cNvGrpSpPr/>
          <p:nvPr/>
        </p:nvGrpSpPr>
        <p:grpSpPr>
          <a:xfrm rot="0">
            <a:off x="9144000" y="8642647"/>
            <a:ext cx="1674815" cy="615653"/>
            <a:chOff x="0" y="0"/>
            <a:chExt cx="812800" cy="298781"/>
          </a:xfrm>
        </p:grpSpPr>
        <p:sp>
          <p:nvSpPr>
            <p:cNvPr name="Freeform 25" id="25"/>
            <p:cNvSpPr/>
            <p:nvPr/>
          </p:nvSpPr>
          <p:spPr>
            <a:xfrm flipH="false" flipV="false" rot="0">
              <a:off x="0" y="0"/>
              <a:ext cx="812800" cy="298781"/>
            </a:xfrm>
            <a:custGeom>
              <a:avLst/>
              <a:gdLst/>
              <a:ahLst/>
              <a:cxnLst/>
              <a:rect r="r" b="b" t="t" l="l"/>
              <a:pathLst>
                <a:path h="298781" w="812800">
                  <a:moveTo>
                    <a:pt x="0" y="0"/>
                  </a:moveTo>
                  <a:lnTo>
                    <a:pt x="609600" y="0"/>
                  </a:lnTo>
                  <a:lnTo>
                    <a:pt x="812800" y="149390"/>
                  </a:lnTo>
                  <a:lnTo>
                    <a:pt x="609600" y="298781"/>
                  </a:lnTo>
                  <a:lnTo>
                    <a:pt x="0" y="298781"/>
                  </a:lnTo>
                  <a:lnTo>
                    <a:pt x="203200" y="149390"/>
                  </a:lnTo>
                  <a:lnTo>
                    <a:pt x="0" y="0"/>
                  </a:lnTo>
                  <a:close/>
                </a:path>
              </a:pathLst>
            </a:custGeom>
            <a:solidFill>
              <a:srgbClr val="D29FFF"/>
            </a:solidFill>
          </p:spPr>
        </p:sp>
        <p:sp>
          <p:nvSpPr>
            <p:cNvPr name="TextBox 26" id="26"/>
            <p:cNvSpPr txBox="true"/>
            <p:nvPr/>
          </p:nvSpPr>
          <p:spPr>
            <a:xfrm>
              <a:off x="177800" y="-76200"/>
              <a:ext cx="558800" cy="374981"/>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libri (MS) Bold"/>
                  <a:ea typeface="Calibri (MS) Bold"/>
                  <a:cs typeface="Calibri (MS) Bold"/>
                  <a:sym typeface="Calibri (MS) Bold"/>
                </a:rPr>
                <a:t>Épica 7</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DAGxIWZtjCI</dc:identifier>
  <dcterms:modified xsi:type="dcterms:W3CDTF">2011-08-01T06:04:30Z</dcterms:modified>
  <cp:revision>1</cp:revision>
  <dc:title>Presentación Profesional de Negocios Datos Empresa Corporativo Azul</dc:title>
</cp:coreProperties>
</file>